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sldIdLst>
    <p:sldId id="257" r:id="rId2"/>
    <p:sldId id="305" r:id="rId3"/>
    <p:sldId id="306" r:id="rId4"/>
    <p:sldId id="284" r:id="rId5"/>
    <p:sldId id="307" r:id="rId6"/>
    <p:sldId id="304" r:id="rId7"/>
    <p:sldId id="303" r:id="rId8"/>
    <p:sldId id="308" r:id="rId9"/>
    <p:sldId id="302" r:id="rId10"/>
    <p:sldId id="309" r:id="rId11"/>
    <p:sldId id="312" r:id="rId12"/>
    <p:sldId id="311" r:id="rId13"/>
    <p:sldId id="310" r:id="rId14"/>
    <p:sldId id="264" r:id="rId15"/>
    <p:sldId id="265" r:id="rId16"/>
    <p:sldId id="266" r:id="rId17"/>
    <p:sldId id="268" r:id="rId18"/>
  </p:sldIdLst>
  <p:sldSz cx="9144000" cy="6858000" type="screen4x3"/>
  <p:notesSz cx="6797675" cy="9926638"/>
  <p:defaultTextStyle>
    <a:defPPr>
      <a:defRPr lang="en-GB"/>
    </a:defPPr>
    <a:lvl1pPr algn="l" defTabSz="449263"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1pPr>
    <a:lvl2pPr marL="457200" algn="l" defTabSz="449263"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2pPr>
    <a:lvl3pPr marL="914400" algn="l" defTabSz="449263"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3pPr>
    <a:lvl4pPr marL="1371600" algn="l" defTabSz="449263"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4pPr>
    <a:lvl5pPr marL="1828800" algn="l" defTabSz="449263"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6600"/>
    <a:srgbClr val="990099"/>
    <a:srgbClr val="FF66FF"/>
    <a:srgbClr val="FF9900"/>
    <a:srgbClr val="00FF00"/>
    <a:srgbClr val="CC0066"/>
    <a:srgbClr val="CC3399"/>
    <a:srgbClr val="CC00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946"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Rot="1" noChangeAspect="1" noChangeArrowheads="1"/>
          </p:cNvSpPr>
          <p:nvPr>
            <p:ph type="sldImg"/>
          </p:nvPr>
        </p:nvSpPr>
        <p:spPr bwMode="auto">
          <a:xfrm>
            <a:off x="0" y="7540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p:cNvSpPr>
            <a:spLocks noGrp="1" noChangeArrowheads="1"/>
          </p:cNvSpPr>
          <p:nvPr>
            <p:ph type="body"/>
          </p:nvPr>
        </p:nvSpPr>
        <p:spPr bwMode="auto">
          <a:xfrm>
            <a:off x="679768" y="4715154"/>
            <a:ext cx="5436567" cy="4465264"/>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fr-FR" noProof="0" smtClean="0"/>
          </a:p>
        </p:txBody>
      </p:sp>
    </p:spTree>
    <p:extLst>
      <p:ext uri="{BB962C8B-B14F-4D97-AF65-F5344CB8AC3E}">
        <p14:creationId xmlns:p14="http://schemas.microsoft.com/office/powerpoint/2010/main" val="167106499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a:xfrm>
            <a:off x="917575" y="754063"/>
            <a:ext cx="4962525" cy="3722687"/>
          </a:xfrm>
          <a:solidFill>
            <a:srgbClr val="FFFFFF"/>
          </a:solidFill>
          <a:ln>
            <a:solidFill>
              <a:srgbClr val="000000"/>
            </a:solidFill>
            <a:miter lim="800000"/>
            <a:headEnd/>
            <a:tailEnd/>
          </a:ln>
        </p:spPr>
      </p:sp>
      <p:sp>
        <p:nvSpPr>
          <p:cNvPr id="15363" name="Rectangle 2"/>
          <p:cNvSpPr>
            <a:spLocks noGrp="1" noChangeArrowheads="1"/>
          </p:cNvSpPr>
          <p:nvPr>
            <p:ph type="body" idx="1"/>
          </p:nvPr>
        </p:nvSpPr>
        <p:spPr>
          <a:xfrm>
            <a:off x="679768" y="4715153"/>
            <a:ext cx="5438140" cy="35535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6"/>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5" name="Rectangle 7"/>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362C8DF9-23ED-48E0-BE5D-730D1F2DEBB8}" type="slidenum">
              <a:rPr lang="en-GB"/>
              <a:pPr>
                <a:defRPr/>
              </a:pPr>
              <a:t>‹N°›</a:t>
            </a:fld>
            <a:endParaRPr lang="en-GB"/>
          </a:p>
        </p:txBody>
      </p:sp>
    </p:spTree>
    <p:extLst>
      <p:ext uri="{BB962C8B-B14F-4D97-AF65-F5344CB8AC3E}">
        <p14:creationId xmlns:p14="http://schemas.microsoft.com/office/powerpoint/2010/main" val="288214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5" name="Rectangle 7"/>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3FB43C11-1B7A-48BA-8C04-077100AEDAE4}" type="slidenum">
              <a:rPr lang="en-GB"/>
              <a:pPr>
                <a:defRPr/>
              </a:pPr>
              <a:t>‹N°›</a:t>
            </a:fld>
            <a:endParaRPr lang="en-GB"/>
          </a:p>
        </p:txBody>
      </p:sp>
    </p:spTree>
    <p:extLst>
      <p:ext uri="{BB962C8B-B14F-4D97-AF65-F5344CB8AC3E}">
        <p14:creationId xmlns:p14="http://schemas.microsoft.com/office/powerpoint/2010/main" val="375323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37375" y="404813"/>
            <a:ext cx="1747838" cy="5313362"/>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692275" y="404813"/>
            <a:ext cx="5092700" cy="531336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5" name="Rectangle 7"/>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E2CBC7BE-B4AE-4765-BE12-C180DB7B9C5E}" type="slidenum">
              <a:rPr lang="en-GB"/>
              <a:pPr>
                <a:defRPr/>
              </a:pPr>
              <a:t>‹N°›</a:t>
            </a:fld>
            <a:endParaRPr lang="en-GB"/>
          </a:p>
        </p:txBody>
      </p:sp>
    </p:spTree>
    <p:extLst>
      <p:ext uri="{BB962C8B-B14F-4D97-AF65-F5344CB8AC3E}">
        <p14:creationId xmlns:p14="http://schemas.microsoft.com/office/powerpoint/2010/main" val="268822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5" name="Rectangle 7"/>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26F7ACB1-4F92-4C95-93F8-0A6571BAF188}" type="slidenum">
              <a:rPr lang="en-GB"/>
              <a:pPr>
                <a:defRPr/>
              </a:pPr>
              <a:t>‹N°›</a:t>
            </a:fld>
            <a:endParaRPr lang="en-GB"/>
          </a:p>
        </p:txBody>
      </p:sp>
    </p:spTree>
    <p:extLst>
      <p:ext uri="{BB962C8B-B14F-4D97-AF65-F5344CB8AC3E}">
        <p14:creationId xmlns:p14="http://schemas.microsoft.com/office/powerpoint/2010/main" val="100159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5" name="Rectangle 7"/>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2C1B2884-83C2-405C-9B38-D5B8E40F30C4}" type="slidenum">
              <a:rPr lang="en-GB"/>
              <a:pPr>
                <a:defRPr/>
              </a:pPr>
              <a:t>‹N°›</a:t>
            </a:fld>
            <a:endParaRPr lang="en-GB"/>
          </a:p>
        </p:txBody>
      </p:sp>
    </p:spTree>
    <p:extLst>
      <p:ext uri="{BB962C8B-B14F-4D97-AF65-F5344CB8AC3E}">
        <p14:creationId xmlns:p14="http://schemas.microsoft.com/office/powerpoint/2010/main" val="423755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692275" y="1484313"/>
            <a:ext cx="3419475" cy="4233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64150" y="1484313"/>
            <a:ext cx="3421063" cy="4233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6"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28A17AA7-FC9E-4449-A403-01BDD9A8EEA7}" type="slidenum">
              <a:rPr lang="en-GB"/>
              <a:pPr>
                <a:defRPr/>
              </a:pPr>
              <a:t>‹N°›</a:t>
            </a:fld>
            <a:endParaRPr lang="en-GB"/>
          </a:p>
        </p:txBody>
      </p:sp>
    </p:spTree>
    <p:extLst>
      <p:ext uri="{BB962C8B-B14F-4D97-AF65-F5344CB8AC3E}">
        <p14:creationId xmlns:p14="http://schemas.microsoft.com/office/powerpoint/2010/main" val="36801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8"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377C74D4-8E8F-4AEF-A5E8-81320D31830F}" type="slidenum">
              <a:rPr lang="en-GB"/>
              <a:pPr>
                <a:defRPr/>
              </a:pPr>
              <a:t>‹N°›</a:t>
            </a:fld>
            <a:endParaRPr lang="en-GB"/>
          </a:p>
        </p:txBody>
      </p:sp>
    </p:spTree>
    <p:extLst>
      <p:ext uri="{BB962C8B-B14F-4D97-AF65-F5344CB8AC3E}">
        <p14:creationId xmlns:p14="http://schemas.microsoft.com/office/powerpoint/2010/main" val="159351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4"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BB6E9B5A-0AD2-4BF6-8BFB-40A2FE242469}" type="slidenum">
              <a:rPr lang="en-GB"/>
              <a:pPr>
                <a:defRPr/>
              </a:pPr>
              <a:t>‹N°›</a:t>
            </a:fld>
            <a:endParaRPr lang="en-GB"/>
          </a:p>
        </p:txBody>
      </p:sp>
    </p:spTree>
    <p:extLst>
      <p:ext uri="{BB962C8B-B14F-4D97-AF65-F5344CB8AC3E}">
        <p14:creationId xmlns:p14="http://schemas.microsoft.com/office/powerpoint/2010/main" val="407741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3"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F4354C12-EBD9-4AEE-B284-B20FE9865657}" type="slidenum">
              <a:rPr lang="en-GB"/>
              <a:pPr>
                <a:defRPr/>
              </a:pPr>
              <a:t>‹N°›</a:t>
            </a:fld>
            <a:endParaRPr lang="en-GB"/>
          </a:p>
        </p:txBody>
      </p:sp>
    </p:spTree>
    <p:extLst>
      <p:ext uri="{BB962C8B-B14F-4D97-AF65-F5344CB8AC3E}">
        <p14:creationId xmlns:p14="http://schemas.microsoft.com/office/powerpoint/2010/main" val="277200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6"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14FC5FD6-2DC5-4DE2-A674-8D7AAAB3EB69}" type="slidenum">
              <a:rPr lang="en-GB"/>
              <a:pPr>
                <a:defRPr/>
              </a:pPr>
              <a:t>‹N°›</a:t>
            </a:fld>
            <a:endParaRPr lang="en-GB"/>
          </a:p>
        </p:txBody>
      </p:sp>
    </p:spTree>
    <p:extLst>
      <p:ext uri="{BB962C8B-B14F-4D97-AF65-F5344CB8AC3E}">
        <p14:creationId xmlns:p14="http://schemas.microsoft.com/office/powerpoint/2010/main" val="298250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ftr" idx="10"/>
          </p:nvPr>
        </p:nvSpPr>
        <p:spPr>
          <a:xfrm>
            <a:off x="5508625" y="6119813"/>
            <a:ext cx="3311525" cy="600075"/>
          </a:xfrm>
          <a:prstGeom prst="rect">
            <a:avLst/>
          </a:prstGeom>
        </p:spPr>
        <p:txBody>
          <a:bodyPr/>
          <a:lstStyle>
            <a:lvl1pPr>
              <a:defRPr/>
            </a:lvl1pPr>
          </a:lstStyle>
          <a:p>
            <a:pPr>
              <a:defRPr/>
            </a:pPr>
            <a:r>
              <a:rPr lang="en-GB"/>
              <a:t>Speaker's name</a:t>
            </a:r>
          </a:p>
          <a:p>
            <a:pPr>
              <a:defRPr/>
            </a:pPr>
            <a:r>
              <a:rPr lang="en-GB"/>
              <a:t>Meeting and date</a:t>
            </a:r>
          </a:p>
        </p:txBody>
      </p:sp>
      <p:sp>
        <p:nvSpPr>
          <p:cNvPr id="6" name="Rectangle 4"/>
          <p:cNvSpPr>
            <a:spLocks noGrp="1" noChangeArrowheads="1"/>
          </p:cNvSpPr>
          <p:nvPr>
            <p:ph type="sldNum" idx="11"/>
          </p:nvPr>
        </p:nvSpPr>
        <p:spPr>
          <a:xfrm>
            <a:off x="2339975" y="6237288"/>
            <a:ext cx="2132013" cy="474662"/>
          </a:xfrm>
          <a:prstGeom prst="rect">
            <a:avLst/>
          </a:prstGeom>
        </p:spPr>
        <p:txBody>
          <a:bodyPr/>
          <a:lstStyle>
            <a:lvl1pPr>
              <a:defRPr/>
            </a:lvl1pPr>
          </a:lstStyle>
          <a:p>
            <a:pPr>
              <a:defRPr/>
            </a:pPr>
            <a:fld id="{86052A47-0E8C-4D9D-848F-A243FB471788}" type="slidenum">
              <a:rPr lang="en-GB"/>
              <a:pPr>
                <a:defRPr/>
              </a:pPr>
              <a:t>‹N°›</a:t>
            </a:fld>
            <a:endParaRPr lang="en-GB"/>
          </a:p>
        </p:txBody>
      </p:sp>
    </p:spTree>
    <p:extLst>
      <p:ext uri="{BB962C8B-B14F-4D97-AF65-F5344CB8AC3E}">
        <p14:creationId xmlns:p14="http://schemas.microsoft.com/office/powerpoint/2010/main" val="252267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2000" b="-2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692275" y="404813"/>
            <a:ext cx="51847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pl-PL" smtClean="0"/>
              <a:t>format du texte-titre</a:t>
            </a:r>
          </a:p>
        </p:txBody>
      </p:sp>
      <p:sp>
        <p:nvSpPr>
          <p:cNvPr id="1027" name="Rectangle 2"/>
          <p:cNvSpPr>
            <a:spLocks noGrp="1" noChangeArrowheads="1"/>
          </p:cNvSpPr>
          <p:nvPr>
            <p:ph type="body" idx="1"/>
          </p:nvPr>
        </p:nvSpPr>
        <p:spPr bwMode="auto">
          <a:xfrm>
            <a:off x="1692275" y="1484313"/>
            <a:ext cx="6992938"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pl-PL" smtClean="0"/>
              <a:t>Cliquez pour éditer le format du plan de texte</a:t>
            </a:r>
          </a:p>
          <a:p>
            <a:pPr lvl="1"/>
            <a:r>
              <a:rPr lang="en-GB" altLang="pl-PL" smtClean="0"/>
              <a:t>Second niveau de plan</a:t>
            </a:r>
          </a:p>
          <a:p>
            <a:pPr lvl="2"/>
            <a:r>
              <a:rPr lang="en-GB" altLang="pl-PL" smtClean="0"/>
              <a:t>Troisième niveau de plan</a:t>
            </a:r>
          </a:p>
          <a:p>
            <a:pPr lvl="3"/>
            <a:r>
              <a:rPr lang="en-GB" altLang="pl-PL" smtClean="0"/>
              <a:t>Quatrième niveau de plan</a:t>
            </a:r>
          </a:p>
          <a:p>
            <a:pPr lvl="4"/>
            <a:r>
              <a:rPr lang="en-GB" altLang="pl-PL" smtClean="0"/>
              <a:t>Cinquième niveau de plan</a:t>
            </a:r>
          </a:p>
          <a:p>
            <a:pPr lvl="4"/>
            <a:r>
              <a:rPr lang="en-GB" altLang="pl-PL" smtClean="0"/>
              <a:t>Sixième niveau de plan</a:t>
            </a:r>
          </a:p>
          <a:p>
            <a:pPr lvl="4"/>
            <a:r>
              <a:rPr lang="en-GB" altLang="pl-PL" smtClean="0"/>
              <a:t>Septième niveau de plan</a:t>
            </a:r>
          </a:p>
          <a:p>
            <a:pPr lvl="4"/>
            <a:r>
              <a:rPr lang="en-GB" altLang="pl-PL" smtClean="0"/>
              <a:t>Huitième niveau de plan</a:t>
            </a:r>
          </a:p>
          <a:p>
            <a:pPr lvl="4"/>
            <a:r>
              <a:rPr lang="en-GB" altLang="pl-PL" smtClean="0"/>
              <a:t>Neuvième niveau de plan</a:t>
            </a:r>
          </a:p>
        </p:txBody>
      </p:sp>
      <p:pic>
        <p:nvPicPr>
          <p:cNvPr id="1028" name="Picture 9" descr="FP7-gen-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88350" y="0"/>
            <a:ext cx="755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dt="0"/>
  <p:txStyles>
    <p:titleStyle>
      <a:lvl1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mj-lt"/>
          <a:ea typeface="+mj-ea"/>
          <a:cs typeface="+mj-cs"/>
        </a:defRPr>
      </a:lvl1pPr>
      <a:lvl2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2pPr>
      <a:lvl3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3pPr>
      <a:lvl4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4pPr>
      <a:lvl5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5pPr>
      <a:lvl6pPr marL="4572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6pPr>
      <a:lvl7pPr marL="9144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7pPr>
      <a:lvl8pPr marL="13716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8pPr>
      <a:lvl9pPr marL="18288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000000"/>
          </a:solidFill>
          <a:latin typeface="+mn-lt"/>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000000"/>
          </a:solidFill>
          <a:latin typeface="+mn-lt"/>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defRPr>
      </a:lvl5pPr>
      <a:lvl6pPr marL="2514600" indent="-228600" algn="l" defTabSz="449263" rtl="0" fontAlgn="base">
        <a:lnSpc>
          <a:spcPct val="93000"/>
        </a:lnSpc>
        <a:spcBef>
          <a:spcPts val="500"/>
        </a:spcBef>
        <a:spcAft>
          <a:spcPct val="0"/>
        </a:spcAft>
        <a:buClr>
          <a:srgbClr val="000000"/>
        </a:buClr>
        <a:buSzPct val="100000"/>
        <a:buFont typeface="Arial" charset="0"/>
        <a:buChar char="»"/>
        <a:defRPr>
          <a:solidFill>
            <a:srgbClr val="000000"/>
          </a:solidFill>
          <a:latin typeface="+mn-lt"/>
        </a:defRPr>
      </a:lvl6pPr>
      <a:lvl7pPr marL="2971800" indent="-228600" algn="l" defTabSz="449263" rtl="0" fontAlgn="base">
        <a:lnSpc>
          <a:spcPct val="93000"/>
        </a:lnSpc>
        <a:spcBef>
          <a:spcPts val="500"/>
        </a:spcBef>
        <a:spcAft>
          <a:spcPct val="0"/>
        </a:spcAft>
        <a:buClr>
          <a:srgbClr val="000000"/>
        </a:buClr>
        <a:buSzPct val="100000"/>
        <a:buFont typeface="Arial" charset="0"/>
        <a:buChar char="»"/>
        <a:defRPr>
          <a:solidFill>
            <a:srgbClr val="000000"/>
          </a:solidFill>
          <a:latin typeface="+mn-lt"/>
        </a:defRPr>
      </a:lvl7pPr>
      <a:lvl8pPr marL="3429000" indent="-228600" algn="l" defTabSz="449263" rtl="0" fontAlgn="base">
        <a:lnSpc>
          <a:spcPct val="93000"/>
        </a:lnSpc>
        <a:spcBef>
          <a:spcPts val="500"/>
        </a:spcBef>
        <a:spcAft>
          <a:spcPct val="0"/>
        </a:spcAft>
        <a:buClr>
          <a:srgbClr val="000000"/>
        </a:buClr>
        <a:buSzPct val="100000"/>
        <a:buFont typeface="Arial" charset="0"/>
        <a:buChar char="»"/>
        <a:defRPr>
          <a:solidFill>
            <a:srgbClr val="000000"/>
          </a:solidFill>
          <a:latin typeface="+mn-lt"/>
        </a:defRPr>
      </a:lvl8pPr>
      <a:lvl9pPr marL="3886200" indent="-228600" algn="l" defTabSz="449263" rtl="0" fontAlgn="base">
        <a:lnSpc>
          <a:spcPct val="93000"/>
        </a:lnSpc>
        <a:spcBef>
          <a:spcPts val="500"/>
        </a:spcBef>
        <a:spcAft>
          <a:spcPct val="0"/>
        </a:spcAft>
        <a:buClr>
          <a:srgbClr val="000000"/>
        </a:buClr>
        <a:buSzPct val="100000"/>
        <a:buFont typeface="Arial" charset="0"/>
        <a:buChar char="»"/>
        <a:defRPr>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3"/>
          <p:cNvSpPr txBox="1">
            <a:spLocks noChangeArrowheads="1"/>
          </p:cNvSpPr>
          <p:nvPr/>
        </p:nvSpPr>
        <p:spPr bwMode="auto">
          <a:xfrm>
            <a:off x="755576" y="1154064"/>
            <a:ext cx="8208912"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defRPr>
            </a:lvl9pPr>
          </a:lstStyle>
          <a:p>
            <a:pPr eaLnBrk="1" hangingPunct="1"/>
            <a:r>
              <a:rPr lang="en-US" altLang="pl-PL" sz="2400" u="sng" dirty="0" smtClean="0">
                <a:solidFill>
                  <a:srgbClr val="C00000"/>
                </a:solidFill>
              </a:rPr>
              <a:t>WP</a:t>
            </a:r>
            <a:r>
              <a:rPr lang="pl-PL" altLang="pl-PL" sz="2400" u="sng" dirty="0" smtClean="0">
                <a:solidFill>
                  <a:srgbClr val="C00000"/>
                </a:solidFill>
              </a:rPr>
              <a:t> </a:t>
            </a:r>
            <a:r>
              <a:rPr lang="en-US" altLang="pl-PL" sz="2400" u="sng" dirty="0" smtClean="0">
                <a:solidFill>
                  <a:srgbClr val="C00000"/>
                </a:solidFill>
              </a:rPr>
              <a:t>2</a:t>
            </a:r>
            <a:r>
              <a:rPr lang="pl-PL" altLang="pl-PL" sz="2400" u="sng" dirty="0" smtClean="0">
                <a:solidFill>
                  <a:srgbClr val="C00000"/>
                </a:solidFill>
              </a:rPr>
              <a:t> </a:t>
            </a:r>
          </a:p>
          <a:p>
            <a:pPr eaLnBrk="1" hangingPunct="1"/>
            <a:r>
              <a:rPr lang="pl-PL" altLang="pl-PL" sz="2400" dirty="0" smtClean="0">
                <a:solidFill>
                  <a:srgbClr val="C00000"/>
                </a:solidFill>
              </a:rPr>
              <a:t>„</a:t>
            </a:r>
            <a:r>
              <a:rPr lang="en-US" altLang="pl-PL" sz="2400" dirty="0" smtClean="0">
                <a:solidFill>
                  <a:srgbClr val="C00000"/>
                </a:solidFill>
              </a:rPr>
              <a:t>Innovative </a:t>
            </a:r>
            <a:r>
              <a:rPr lang="en-US" altLang="pl-PL" sz="2400" dirty="0">
                <a:solidFill>
                  <a:srgbClr val="C00000"/>
                </a:solidFill>
              </a:rPr>
              <a:t>IPM solutions for winter wheat based </a:t>
            </a:r>
            <a:r>
              <a:rPr lang="en-US" altLang="pl-PL" sz="2400" dirty="0" smtClean="0">
                <a:solidFill>
                  <a:srgbClr val="C00000"/>
                </a:solidFill>
              </a:rPr>
              <a:t>rotations</a:t>
            </a:r>
            <a:r>
              <a:rPr lang="pl-PL" altLang="pl-PL" sz="2400" dirty="0" smtClean="0">
                <a:solidFill>
                  <a:srgbClr val="C00000"/>
                </a:solidFill>
              </a:rPr>
              <a:t>”</a:t>
            </a:r>
            <a:endParaRPr lang="fr-FR" altLang="pl-PL" sz="2400" dirty="0">
              <a:solidFill>
                <a:srgbClr val="C00000"/>
              </a:solidFill>
            </a:endParaRPr>
          </a:p>
        </p:txBody>
      </p:sp>
      <p:sp>
        <p:nvSpPr>
          <p:cNvPr id="2" name="pole tekstowe 1"/>
          <p:cNvSpPr txBox="1"/>
          <p:nvPr/>
        </p:nvSpPr>
        <p:spPr>
          <a:xfrm>
            <a:off x="972194" y="2276872"/>
            <a:ext cx="7488832" cy="1638013"/>
          </a:xfrm>
          <a:prstGeom prst="rect">
            <a:avLst/>
          </a:prstGeom>
          <a:noFill/>
        </p:spPr>
        <p:txBody>
          <a:bodyPr wrap="square" rtlCol="0">
            <a:spAutoFit/>
          </a:bodyPr>
          <a:lstStyle/>
          <a:p>
            <a:endParaRPr lang="pl-PL" sz="2400" b="1" dirty="0" smtClean="0">
              <a:solidFill>
                <a:schemeClr val="tx1"/>
              </a:solidFill>
            </a:endParaRPr>
          </a:p>
          <a:p>
            <a:r>
              <a:rPr lang="pl-PL" sz="4000" b="1" i="1" dirty="0" err="1" smtClean="0">
                <a:solidFill>
                  <a:srgbClr val="0000CC"/>
                </a:solidFill>
              </a:rPr>
              <a:t>Crop</a:t>
            </a:r>
            <a:r>
              <a:rPr lang="pl-PL" sz="4000" b="1" i="1" dirty="0" smtClean="0">
                <a:solidFill>
                  <a:srgbClr val="0000CC"/>
                </a:solidFill>
              </a:rPr>
              <a:t> </a:t>
            </a:r>
            <a:r>
              <a:rPr lang="pl-PL" sz="4000" b="1" i="1" dirty="0" err="1" smtClean="0">
                <a:solidFill>
                  <a:srgbClr val="0000CC"/>
                </a:solidFill>
              </a:rPr>
              <a:t>diversification</a:t>
            </a:r>
            <a:r>
              <a:rPr lang="pl-PL" sz="4000" b="1" i="1" dirty="0" smtClean="0">
                <a:solidFill>
                  <a:srgbClr val="0000CC"/>
                </a:solidFill>
              </a:rPr>
              <a:t> </a:t>
            </a:r>
          </a:p>
          <a:p>
            <a:endParaRPr lang="pl-PL" sz="2400" b="1" dirty="0" smtClean="0">
              <a:solidFill>
                <a:srgbClr val="0000CC"/>
              </a:solidFill>
            </a:endParaRPr>
          </a:p>
          <a:p>
            <a:endParaRPr lang="pl-PL" sz="2000" b="1" dirty="0">
              <a:solidFill>
                <a:schemeClr val="tx1"/>
              </a:solidFill>
            </a:endParaRPr>
          </a:p>
        </p:txBody>
      </p:sp>
      <p:sp>
        <p:nvSpPr>
          <p:cNvPr id="3" name="pole tekstowe 2"/>
          <p:cNvSpPr txBox="1"/>
          <p:nvPr/>
        </p:nvSpPr>
        <p:spPr>
          <a:xfrm>
            <a:off x="4499992" y="332656"/>
            <a:ext cx="2592288" cy="607602"/>
          </a:xfrm>
          <a:prstGeom prst="rect">
            <a:avLst/>
          </a:prstGeom>
          <a:noFill/>
        </p:spPr>
        <p:txBody>
          <a:bodyPr wrap="square" rtlCol="0">
            <a:spAutoFit/>
          </a:bodyPr>
          <a:lstStyle/>
          <a:p>
            <a:r>
              <a:rPr lang="pl-PL" b="1" i="1" dirty="0" smtClean="0">
                <a:solidFill>
                  <a:schemeClr val="tx1"/>
                </a:solidFill>
              </a:rPr>
              <a:t>E-learning</a:t>
            </a:r>
            <a:endParaRPr lang="pl-PL" b="1" i="1" dirty="0">
              <a:solidFill>
                <a:schemeClr val="tx1"/>
              </a:solidFill>
            </a:endParaRPr>
          </a:p>
          <a:p>
            <a:endParaRPr lang="pl-PL"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sp>
        <p:nvSpPr>
          <p:cNvPr id="3" name="pole tekstowe 2"/>
          <p:cNvSpPr txBox="1"/>
          <p:nvPr/>
        </p:nvSpPr>
        <p:spPr>
          <a:xfrm>
            <a:off x="1619672" y="2060848"/>
            <a:ext cx="6408712" cy="349968"/>
          </a:xfrm>
          <a:prstGeom prst="rect">
            <a:avLst/>
          </a:prstGeom>
          <a:noFill/>
        </p:spPr>
        <p:txBody>
          <a:bodyPr wrap="square" rtlCol="0">
            <a:spAutoFit/>
          </a:bodyPr>
          <a:lstStyle/>
          <a:p>
            <a:r>
              <a:rPr lang="pl-PL" dirty="0" err="1" smtClean="0">
                <a:solidFill>
                  <a:schemeClr val="tx1"/>
                </a:solidFill>
              </a:rPr>
              <a:t>Example</a:t>
            </a:r>
            <a:r>
              <a:rPr lang="pl-PL" dirty="0" smtClean="0">
                <a:solidFill>
                  <a:schemeClr val="tx1"/>
                </a:solidFill>
              </a:rPr>
              <a:t> from </a:t>
            </a:r>
            <a:r>
              <a:rPr lang="pl-PL" dirty="0" err="1" smtClean="0">
                <a:solidFill>
                  <a:schemeClr val="tx1"/>
                </a:solidFill>
              </a:rPr>
              <a:t>experiment</a:t>
            </a:r>
            <a:r>
              <a:rPr lang="pl-PL" dirty="0" smtClean="0">
                <a:solidFill>
                  <a:schemeClr val="tx1"/>
                </a:solidFill>
              </a:rPr>
              <a:t> design in Poland (on </a:t>
            </a:r>
            <a:r>
              <a:rPr lang="pl-PL" dirty="0" err="1" smtClean="0">
                <a:solidFill>
                  <a:schemeClr val="tx1"/>
                </a:solidFill>
              </a:rPr>
              <a:t>station</a:t>
            </a:r>
            <a:r>
              <a:rPr lang="pl-PL" dirty="0" smtClean="0">
                <a:solidFill>
                  <a:schemeClr val="tx1"/>
                </a:solidFill>
              </a:rPr>
              <a:t>)</a:t>
            </a:r>
            <a:endParaRPr lang="pl-PL" dirty="0">
              <a:solidFill>
                <a:schemeClr val="tx1"/>
              </a:solidFill>
            </a:endParaRPr>
          </a:p>
        </p:txBody>
      </p:sp>
      <p:sp>
        <p:nvSpPr>
          <p:cNvPr id="4" name="Prostokąt 3"/>
          <p:cNvSpPr/>
          <p:nvPr/>
        </p:nvSpPr>
        <p:spPr>
          <a:xfrm>
            <a:off x="1907704" y="1124744"/>
            <a:ext cx="3089307" cy="493084"/>
          </a:xfrm>
          <a:prstGeom prst="rect">
            <a:avLst/>
          </a:prstGeom>
        </p:spPr>
        <p:txBody>
          <a:bodyPr wrap="none">
            <a:spAutoFit/>
          </a:bodyPr>
          <a:lstStyle/>
          <a:p>
            <a:r>
              <a:rPr lang="pl-PL" sz="2800" b="1" kern="0" dirty="0" err="1">
                <a:solidFill>
                  <a:srgbClr val="0000CC"/>
                </a:solidFill>
                <a:latin typeface="Calibri" panose="020F0502020204030204" pitchFamily="34" charset="0"/>
              </a:rPr>
              <a:t>Crop</a:t>
            </a:r>
            <a:r>
              <a:rPr lang="pl-PL" sz="2800" b="1" kern="0" dirty="0">
                <a:solidFill>
                  <a:srgbClr val="0000CC"/>
                </a:solidFill>
                <a:latin typeface="Calibri" panose="020F0502020204030204" pitchFamily="34" charset="0"/>
              </a:rPr>
              <a:t> </a:t>
            </a:r>
            <a:r>
              <a:rPr lang="pl-PL" sz="2800" b="1" kern="0" dirty="0" err="1" smtClean="0">
                <a:solidFill>
                  <a:srgbClr val="0000CC"/>
                </a:solidFill>
                <a:latin typeface="Calibri" panose="020F0502020204030204" pitchFamily="34" charset="0"/>
              </a:rPr>
              <a:t>diversification</a:t>
            </a:r>
            <a:endParaRPr lang="pl-PL" b="1" kern="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35313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827584" y="1340768"/>
            <a:ext cx="8136904" cy="4419600"/>
          </a:xfrm>
        </p:spPr>
        <p:txBody>
          <a:bodyPr>
            <a:normAutofit/>
          </a:bodyPr>
          <a:lstStyle/>
          <a:p>
            <a:pPr marL="0" indent="0" algn="just">
              <a:buNone/>
            </a:pPr>
            <a:r>
              <a:rPr lang="en-US" sz="2000" dirty="0"/>
              <a:t>To present practical solutions </a:t>
            </a:r>
            <a:r>
              <a:rPr lang="pl-PL" sz="2000" dirty="0" smtClean="0"/>
              <a:t>of</a:t>
            </a:r>
            <a:r>
              <a:rPr lang="en-US" sz="2000" dirty="0" smtClean="0"/>
              <a:t> </a:t>
            </a:r>
            <a:r>
              <a:rPr lang="en-US" sz="2000" dirty="0"/>
              <a:t>integrated weed control strategy (IWM) </a:t>
            </a:r>
            <a:r>
              <a:rPr lang="pl-PL" sz="2000" dirty="0" err="1"/>
              <a:t>has</a:t>
            </a:r>
            <a:r>
              <a:rPr lang="pl-PL" sz="2000" dirty="0"/>
              <a:t> </a:t>
            </a:r>
            <a:r>
              <a:rPr lang="pl-PL" sz="2000" dirty="0" err="1"/>
              <a:t>been</a:t>
            </a:r>
            <a:r>
              <a:rPr lang="pl-PL" sz="2000" dirty="0"/>
              <a:t> </a:t>
            </a:r>
            <a:r>
              <a:rPr lang="pl-PL" sz="2000" dirty="0" err="1" smtClean="0"/>
              <a:t>used</a:t>
            </a:r>
            <a:r>
              <a:rPr lang="en-US" sz="2000" dirty="0" smtClean="0"/>
              <a:t> </a:t>
            </a:r>
            <a:r>
              <a:rPr lang="en-US" sz="2000" dirty="0"/>
              <a:t>the results of research conducted </a:t>
            </a:r>
            <a:r>
              <a:rPr lang="en-US" sz="2000" dirty="0" smtClean="0"/>
              <a:t>at IOR-PIB</a:t>
            </a:r>
            <a:r>
              <a:rPr lang="pl-PL" sz="2000" dirty="0" smtClean="0"/>
              <a:t> </a:t>
            </a:r>
            <a:r>
              <a:rPr lang="en-US" sz="2000" dirty="0" smtClean="0"/>
              <a:t>Experimental </a:t>
            </a:r>
            <a:r>
              <a:rPr lang="en-US" sz="2000" dirty="0"/>
              <a:t>Station </a:t>
            </a:r>
            <a:r>
              <a:rPr lang="en-US" sz="2000" dirty="0" smtClean="0"/>
              <a:t>Field</a:t>
            </a:r>
            <a:r>
              <a:rPr lang="pl-PL" sz="2000" dirty="0" smtClean="0"/>
              <a:t> </a:t>
            </a:r>
            <a:r>
              <a:rPr lang="en-US" sz="2000" dirty="0" smtClean="0"/>
              <a:t>in </a:t>
            </a:r>
            <a:r>
              <a:rPr lang="en-US" sz="2000" dirty="0" err="1"/>
              <a:t>Winna</a:t>
            </a:r>
            <a:r>
              <a:rPr lang="en-US" sz="2000" dirty="0"/>
              <a:t> </a:t>
            </a:r>
            <a:r>
              <a:rPr lang="en-US" sz="2000" dirty="0" err="1" smtClean="0"/>
              <a:t>Góra</a:t>
            </a:r>
            <a:r>
              <a:rPr lang="en-US" sz="2000" dirty="0" smtClean="0"/>
              <a:t>.</a:t>
            </a:r>
            <a:endParaRPr lang="pl-PL" b="1" dirty="0" smtClean="0">
              <a:solidFill>
                <a:srgbClr val="C00000"/>
              </a:solidFill>
            </a:endParaRPr>
          </a:p>
          <a:p>
            <a:pPr marL="0" indent="0">
              <a:buNone/>
            </a:pPr>
            <a:r>
              <a:rPr lang="pl-PL" sz="2400" b="1" u="sng" dirty="0" err="1" smtClean="0">
                <a:solidFill>
                  <a:srgbClr val="002060"/>
                </a:solidFill>
              </a:rPr>
              <a:t>Experimental</a:t>
            </a:r>
            <a:r>
              <a:rPr lang="pl-PL" sz="2400" b="1" u="sng" dirty="0" smtClean="0">
                <a:solidFill>
                  <a:srgbClr val="002060"/>
                </a:solidFill>
              </a:rPr>
              <a:t> system</a:t>
            </a:r>
            <a:r>
              <a:rPr lang="pl-PL" b="1" u="sng" dirty="0" smtClean="0">
                <a:solidFill>
                  <a:srgbClr val="002060"/>
                </a:solidFill>
              </a:rPr>
              <a:t>:</a:t>
            </a:r>
          </a:p>
          <a:p>
            <a:pPr marL="0" indent="0">
              <a:buNone/>
            </a:pPr>
            <a:r>
              <a:rPr lang="pl-PL" sz="2400" dirty="0" smtClean="0">
                <a:solidFill>
                  <a:srgbClr val="000000"/>
                </a:solidFill>
              </a:rPr>
              <a:t>3 system of </a:t>
            </a:r>
            <a:r>
              <a:rPr lang="pl-PL" sz="2400" dirty="0" err="1" smtClean="0">
                <a:solidFill>
                  <a:srgbClr val="000000"/>
                </a:solidFill>
              </a:rPr>
              <a:t>integrated</a:t>
            </a:r>
            <a:r>
              <a:rPr lang="pl-PL" sz="2400" dirty="0" smtClean="0">
                <a:solidFill>
                  <a:srgbClr val="000000"/>
                </a:solidFill>
              </a:rPr>
              <a:t> </a:t>
            </a:r>
            <a:r>
              <a:rPr lang="pl-PL" sz="2400" dirty="0" err="1" smtClean="0">
                <a:solidFill>
                  <a:srgbClr val="000000"/>
                </a:solidFill>
              </a:rPr>
              <a:t>production</a:t>
            </a:r>
            <a:r>
              <a:rPr lang="pl-PL" sz="2400" dirty="0" smtClean="0">
                <a:solidFill>
                  <a:srgbClr val="000000"/>
                </a:solidFill>
              </a:rPr>
              <a:t> </a:t>
            </a:r>
            <a:r>
              <a:rPr lang="pl-PL" dirty="0" smtClean="0">
                <a:solidFill>
                  <a:srgbClr val="000000"/>
                </a:solidFill>
              </a:rPr>
              <a:t>:</a:t>
            </a:r>
          </a:p>
          <a:p>
            <a:pPr marL="268288" indent="-268288">
              <a:buFont typeface="Arial" panose="020B0604020202020204" pitchFamily="34" charset="0"/>
              <a:buChar char="•"/>
            </a:pPr>
            <a:r>
              <a:rPr lang="pl-PL" sz="2000" b="1" u="sng" dirty="0" err="1" smtClean="0">
                <a:solidFill>
                  <a:srgbClr val="C00000"/>
                </a:solidFill>
                <a:effectLst>
                  <a:outerShdw blurRad="38100" dist="38100" dir="2700000" algn="tl">
                    <a:srgbClr val="000000">
                      <a:alpha val="43137"/>
                    </a:srgbClr>
                  </a:outerShdw>
                </a:effectLst>
              </a:rPr>
              <a:t>Conventional</a:t>
            </a:r>
            <a:r>
              <a:rPr lang="pl-PL" sz="2000" b="1" u="sng" dirty="0" smtClean="0">
                <a:solidFill>
                  <a:srgbClr val="C00000"/>
                </a:solidFill>
                <a:effectLst>
                  <a:outerShdw blurRad="38100" dist="38100" dir="2700000" algn="tl">
                    <a:srgbClr val="000000">
                      <a:alpha val="43137"/>
                    </a:srgbClr>
                  </a:outerShdw>
                </a:effectLst>
              </a:rPr>
              <a:t> </a:t>
            </a:r>
            <a:r>
              <a:rPr lang="pl-PL" sz="2000" b="1" u="sng" dirty="0" err="1" smtClean="0">
                <a:solidFill>
                  <a:srgbClr val="C00000"/>
                </a:solidFill>
                <a:effectLst>
                  <a:outerShdw blurRad="38100" dist="38100" dir="2700000" algn="tl">
                    <a:srgbClr val="000000">
                      <a:alpha val="43137"/>
                    </a:srgbClr>
                  </a:outerShdw>
                </a:effectLst>
              </a:rPr>
              <a:t>reference</a:t>
            </a:r>
            <a:r>
              <a:rPr lang="pl-PL" sz="2000" b="1" u="sng" dirty="0" smtClean="0">
                <a:solidFill>
                  <a:srgbClr val="C00000"/>
                </a:solidFill>
                <a:effectLst>
                  <a:outerShdw blurRad="38100" dist="38100" dir="2700000" algn="tl">
                    <a:srgbClr val="000000">
                      <a:alpha val="43137"/>
                    </a:srgbClr>
                  </a:outerShdw>
                </a:effectLst>
              </a:rPr>
              <a:t> (CS)</a:t>
            </a:r>
            <a:r>
              <a:rPr lang="pl-PL" sz="2000" b="1" dirty="0" smtClean="0">
                <a:solidFill>
                  <a:srgbClr val="C00000"/>
                </a:solidFill>
                <a:effectLst>
                  <a:outerShdw blurRad="38100" dist="38100" dir="2700000" algn="tl">
                    <a:srgbClr val="000000">
                      <a:alpha val="43137"/>
                    </a:srgbClr>
                  </a:outerShdw>
                </a:effectLst>
              </a:rPr>
              <a:t> </a:t>
            </a:r>
            <a:r>
              <a:rPr lang="pl-PL" sz="2000" dirty="0" smtClean="0">
                <a:solidFill>
                  <a:srgbClr val="000000"/>
                </a:solidFill>
              </a:rPr>
              <a:t>– (</a:t>
            </a:r>
            <a:r>
              <a:rPr lang="en-US" sz="2000" dirty="0"/>
              <a:t>standard level of agricultural technology</a:t>
            </a:r>
            <a:r>
              <a:rPr lang="pl-PL" sz="2000" dirty="0" smtClean="0">
                <a:solidFill>
                  <a:srgbClr val="000000"/>
                </a:solidFill>
              </a:rPr>
              <a:t>)</a:t>
            </a:r>
          </a:p>
          <a:p>
            <a:pPr marL="268288" indent="-268288">
              <a:buFont typeface="Arial" panose="020B0604020202020204" pitchFamily="34" charset="0"/>
              <a:buChar char="•"/>
            </a:pPr>
            <a:r>
              <a:rPr lang="pl-PL" sz="2000" b="1" u="sng" dirty="0" err="1" smtClean="0">
                <a:solidFill>
                  <a:srgbClr val="006600"/>
                </a:solidFill>
                <a:effectLst>
                  <a:outerShdw blurRad="38100" dist="38100" dir="2700000" algn="tl">
                    <a:srgbClr val="000000">
                      <a:alpha val="43137"/>
                    </a:srgbClr>
                  </a:outerShdw>
                </a:effectLst>
              </a:rPr>
              <a:t>intermediate</a:t>
            </a:r>
            <a:r>
              <a:rPr lang="pl-PL" sz="2000" b="1" u="sng" dirty="0" smtClean="0">
                <a:solidFill>
                  <a:srgbClr val="006600"/>
                </a:solidFill>
                <a:effectLst>
                  <a:outerShdw blurRad="38100" dist="38100" dir="2700000" algn="tl">
                    <a:srgbClr val="000000">
                      <a:alpha val="43137"/>
                    </a:srgbClr>
                  </a:outerShdw>
                </a:effectLst>
              </a:rPr>
              <a:t> IPM (IS</a:t>
            </a:r>
            <a:r>
              <a:rPr lang="pl-PL" sz="2000" b="1" u="sng" dirty="0" smtClean="0">
                <a:solidFill>
                  <a:srgbClr val="006600"/>
                </a:solidFill>
              </a:rPr>
              <a:t>)</a:t>
            </a:r>
            <a:r>
              <a:rPr lang="pl-PL" sz="2000" b="1" dirty="0" smtClean="0">
                <a:solidFill>
                  <a:srgbClr val="006600"/>
                </a:solidFill>
              </a:rPr>
              <a:t> </a:t>
            </a:r>
            <a:r>
              <a:rPr lang="pl-PL" sz="2000" b="1" dirty="0" smtClean="0">
                <a:solidFill>
                  <a:srgbClr val="FF3300"/>
                </a:solidFill>
              </a:rPr>
              <a:t> </a:t>
            </a:r>
            <a:r>
              <a:rPr lang="pl-PL" sz="2000" dirty="0" smtClean="0">
                <a:solidFill>
                  <a:srgbClr val="000000"/>
                </a:solidFill>
              </a:rPr>
              <a:t>- (</a:t>
            </a:r>
            <a:r>
              <a:rPr lang="pl-PL" sz="2000" dirty="0" err="1" smtClean="0"/>
              <a:t>extended</a:t>
            </a:r>
            <a:r>
              <a:rPr lang="pl-PL" sz="2000" dirty="0" smtClean="0"/>
              <a:t> </a:t>
            </a:r>
            <a:r>
              <a:rPr lang="en-US" sz="2000" dirty="0" smtClean="0"/>
              <a:t>methods </a:t>
            </a:r>
            <a:r>
              <a:rPr lang="en-US" sz="2000" dirty="0"/>
              <a:t>of agricultural </a:t>
            </a:r>
            <a:r>
              <a:rPr lang="pl-PL" sz="2000" dirty="0" err="1" smtClean="0"/>
              <a:t>practice</a:t>
            </a:r>
            <a:r>
              <a:rPr lang="en-US" sz="2000" dirty="0" smtClean="0"/>
              <a:t> </a:t>
            </a:r>
            <a:r>
              <a:rPr lang="en-US" sz="2000" dirty="0"/>
              <a:t>in IPM</a:t>
            </a:r>
            <a:r>
              <a:rPr lang="pl-PL" sz="2000" dirty="0" smtClean="0">
                <a:solidFill>
                  <a:srgbClr val="000000"/>
                </a:solidFill>
              </a:rPr>
              <a:t>) </a:t>
            </a:r>
          </a:p>
          <a:p>
            <a:pPr marL="268288" indent="-268288">
              <a:buFont typeface="Arial" panose="020B0604020202020204" pitchFamily="34" charset="0"/>
              <a:buChar char="•"/>
            </a:pPr>
            <a:r>
              <a:rPr lang="pl-PL" sz="2000" b="1" u="sng" dirty="0" err="1" smtClean="0">
                <a:solidFill>
                  <a:srgbClr val="990099"/>
                </a:solidFill>
                <a:effectLst>
                  <a:outerShdw blurRad="38100" dist="38100" dir="2700000" algn="tl">
                    <a:srgbClr val="000000">
                      <a:alpha val="43137"/>
                    </a:srgbClr>
                  </a:outerShdw>
                </a:effectLst>
              </a:rPr>
              <a:t>advanced</a:t>
            </a:r>
            <a:r>
              <a:rPr lang="pl-PL" sz="2000" b="1" u="sng" dirty="0" smtClean="0">
                <a:solidFill>
                  <a:srgbClr val="990099"/>
                </a:solidFill>
                <a:effectLst>
                  <a:outerShdw blurRad="38100" dist="38100" dir="2700000" algn="tl">
                    <a:srgbClr val="000000">
                      <a:alpha val="43137"/>
                    </a:srgbClr>
                  </a:outerShdw>
                </a:effectLst>
              </a:rPr>
              <a:t> IPM  (AS</a:t>
            </a:r>
            <a:r>
              <a:rPr lang="pl-PL" sz="2000" b="1" u="sng" dirty="0" smtClean="0">
                <a:solidFill>
                  <a:srgbClr val="990099"/>
                </a:solidFill>
              </a:rPr>
              <a:t>)</a:t>
            </a:r>
            <a:r>
              <a:rPr lang="pl-PL" sz="2000" dirty="0" smtClean="0">
                <a:solidFill>
                  <a:srgbClr val="990099"/>
                </a:solidFill>
              </a:rPr>
              <a:t> </a:t>
            </a:r>
            <a:r>
              <a:rPr lang="pl-PL" sz="2000" dirty="0" smtClean="0">
                <a:solidFill>
                  <a:srgbClr val="000000"/>
                </a:solidFill>
              </a:rPr>
              <a:t>- (</a:t>
            </a:r>
            <a:r>
              <a:rPr lang="pl-PL" sz="2000" dirty="0" err="1" smtClean="0">
                <a:solidFill>
                  <a:srgbClr val="000000"/>
                </a:solidFill>
              </a:rPr>
              <a:t>innovation</a:t>
            </a:r>
            <a:r>
              <a:rPr lang="pl-PL" sz="2000" dirty="0" smtClean="0">
                <a:solidFill>
                  <a:srgbClr val="000000"/>
                </a:solidFill>
              </a:rPr>
              <a:t> and </a:t>
            </a:r>
            <a:r>
              <a:rPr lang="pl-PL" sz="2000" dirty="0" smtClean="0"/>
              <a:t>a</a:t>
            </a:r>
            <a:r>
              <a:rPr lang="en-US" sz="2000" dirty="0" err="1" smtClean="0"/>
              <a:t>dvanced</a:t>
            </a:r>
            <a:r>
              <a:rPr lang="en-US" sz="2000" dirty="0" smtClean="0"/>
              <a:t> </a:t>
            </a:r>
            <a:r>
              <a:rPr lang="en-US" sz="2000" dirty="0"/>
              <a:t>methods and tools for IPM</a:t>
            </a:r>
            <a:r>
              <a:rPr lang="pl-PL" sz="2000" dirty="0" smtClean="0">
                <a:solidFill>
                  <a:srgbClr val="000000"/>
                </a:solidFill>
              </a:rPr>
              <a:t>)</a:t>
            </a:r>
          </a:p>
          <a:p>
            <a:pPr>
              <a:buFont typeface="Arial" panose="020B0604020202020204" pitchFamily="34" charset="0"/>
              <a:buChar char="•"/>
            </a:pPr>
            <a:endParaRPr lang="pl-PL" dirty="0"/>
          </a:p>
        </p:txBody>
      </p:sp>
      <p:sp>
        <p:nvSpPr>
          <p:cNvPr id="2" name="pole tekstowe 1"/>
          <p:cNvSpPr txBox="1"/>
          <p:nvPr/>
        </p:nvSpPr>
        <p:spPr>
          <a:xfrm>
            <a:off x="1691680" y="314613"/>
            <a:ext cx="6120680" cy="493084"/>
          </a:xfrm>
          <a:prstGeom prst="rect">
            <a:avLst/>
          </a:prstGeom>
          <a:noFill/>
        </p:spPr>
        <p:txBody>
          <a:bodyPr wrap="square" rtlCol="0">
            <a:spAutoFit/>
          </a:bodyPr>
          <a:lstStyle/>
          <a:p>
            <a:pPr algn="ctr"/>
            <a:r>
              <a:rPr lang="pl-PL" sz="2800" b="1" u="sng" dirty="0" smtClean="0">
                <a:solidFill>
                  <a:srgbClr val="C00000"/>
                </a:solidFill>
              </a:rPr>
              <a:t>RESEARCH METHODOLOGY</a:t>
            </a:r>
            <a:endParaRPr lang="pl-PL" sz="2800" b="1" u="sng" dirty="0">
              <a:solidFill>
                <a:srgbClr val="C00000"/>
              </a:solidFill>
              <a:effectLst>
                <a:outerShdw blurRad="38100" dist="38100" dir="2700000" algn="tl">
                  <a:srgbClr val="000000">
                    <a:alpha val="43137"/>
                  </a:srgbClr>
                </a:outerShdw>
              </a:effectLst>
              <a:latin typeface="+mn-lt"/>
              <a:cs typeface="Arial" panose="020B0604020202020204" pitchFamily="34" charset="0"/>
            </a:endParaRPr>
          </a:p>
        </p:txBody>
      </p:sp>
    </p:spTree>
    <p:extLst>
      <p:ext uri="{BB962C8B-B14F-4D97-AF65-F5344CB8AC3E}">
        <p14:creationId xmlns:p14="http://schemas.microsoft.com/office/powerpoint/2010/main" val="963017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517343263"/>
              </p:ext>
            </p:extLst>
          </p:nvPr>
        </p:nvGraphicFramePr>
        <p:xfrm>
          <a:off x="818543" y="236425"/>
          <a:ext cx="8325458" cy="6530696"/>
        </p:xfrm>
        <a:graphic>
          <a:graphicData uri="http://schemas.openxmlformats.org/drawingml/2006/table">
            <a:tbl>
              <a:tblPr firstRow="1" bandRow="1">
                <a:tableStyleId>{F5AB1C69-6EDB-4FF4-983F-18BD219EF322}</a:tableStyleId>
              </a:tblPr>
              <a:tblGrid>
                <a:gridCol w="2143788"/>
                <a:gridCol w="2143788"/>
                <a:gridCol w="2117775"/>
                <a:gridCol w="1920107"/>
              </a:tblGrid>
              <a:tr h="606205">
                <a:tc>
                  <a:txBody>
                    <a:bodyPr/>
                    <a:lstStyle/>
                    <a:p>
                      <a:pPr algn="l">
                        <a:lnSpc>
                          <a:spcPct val="115000"/>
                        </a:lnSpc>
                        <a:spcAft>
                          <a:spcPts val="0"/>
                        </a:spcAft>
                      </a:pPr>
                      <a:r>
                        <a:rPr lang="pl-PL" sz="1800" b="1" dirty="0" smtClean="0">
                          <a:solidFill>
                            <a:schemeClr val="tx1"/>
                          </a:solidFill>
                          <a:effectLst>
                            <a:outerShdw blurRad="38100" dist="38100" dir="2700000" algn="tl">
                              <a:srgbClr val="000000">
                                <a:alpha val="43137"/>
                              </a:srgbClr>
                            </a:outerShdw>
                          </a:effectLst>
                        </a:rPr>
                        <a:t>Element</a:t>
                      </a:r>
                    </a:p>
                  </a:txBody>
                  <a:tcPr marL="50123" marR="5012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dirty="0" smtClean="0">
                          <a:solidFill>
                            <a:srgbClr val="C00000"/>
                          </a:solidFill>
                          <a:effectLst/>
                        </a:rPr>
                        <a:t>Reference </a:t>
                      </a:r>
                      <a:br>
                        <a:rPr lang="pl-PL" sz="1800" b="1" dirty="0" smtClean="0">
                          <a:solidFill>
                            <a:srgbClr val="C00000"/>
                          </a:solidFill>
                          <a:effectLst/>
                        </a:rPr>
                      </a:br>
                      <a:r>
                        <a:rPr lang="pl-PL" sz="1800" b="1" dirty="0" smtClean="0">
                          <a:solidFill>
                            <a:srgbClr val="C00000"/>
                          </a:solidFill>
                          <a:effectLst/>
                        </a:rPr>
                        <a:t>(CS)</a:t>
                      </a:r>
                      <a:endParaRPr lang="pl-PL" sz="1800" b="1" dirty="0">
                        <a:solidFill>
                          <a:srgbClr val="C00000"/>
                        </a:solidFill>
                        <a:effectLst/>
                        <a:latin typeface="Calibri"/>
                        <a:ea typeface="Calibri"/>
                        <a:cs typeface="Times New Roman"/>
                      </a:endParaRPr>
                    </a:p>
                  </a:txBody>
                  <a:tcPr marL="50123" marR="50123"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115000"/>
                        </a:lnSpc>
                        <a:spcAft>
                          <a:spcPts val="0"/>
                        </a:spcAft>
                      </a:pPr>
                      <a:r>
                        <a:rPr lang="pl-PL" sz="1800" b="1" dirty="0" err="1" smtClean="0">
                          <a:solidFill>
                            <a:srgbClr val="006600"/>
                          </a:solidFill>
                          <a:effectLst/>
                        </a:rPr>
                        <a:t>intermediate</a:t>
                      </a:r>
                      <a:r>
                        <a:rPr lang="pl-PL" sz="1800" b="1" dirty="0" smtClean="0">
                          <a:solidFill>
                            <a:srgbClr val="006600"/>
                          </a:solidFill>
                          <a:effectLst/>
                        </a:rPr>
                        <a:t> </a:t>
                      </a:r>
                      <a:r>
                        <a:rPr lang="en-GB" sz="1800" b="1" dirty="0" smtClean="0">
                          <a:solidFill>
                            <a:srgbClr val="006600"/>
                          </a:solidFill>
                          <a:effectLst/>
                        </a:rPr>
                        <a:t>IPM</a:t>
                      </a:r>
                      <a:r>
                        <a:rPr lang="pl-PL" sz="1800" b="1" dirty="0" smtClean="0">
                          <a:solidFill>
                            <a:srgbClr val="006600"/>
                          </a:solidFill>
                          <a:effectLst/>
                        </a:rPr>
                        <a:t/>
                      </a:r>
                      <a:br>
                        <a:rPr lang="pl-PL" sz="1800" b="1" dirty="0" smtClean="0">
                          <a:solidFill>
                            <a:srgbClr val="006600"/>
                          </a:solidFill>
                          <a:effectLst/>
                        </a:rPr>
                      </a:br>
                      <a:r>
                        <a:rPr lang="pl-PL" sz="1800" b="1" dirty="0" smtClean="0">
                          <a:solidFill>
                            <a:srgbClr val="006600"/>
                          </a:solidFill>
                          <a:effectLst/>
                        </a:rPr>
                        <a:t>(IS)</a:t>
                      </a:r>
                      <a:endParaRPr lang="pl-PL" sz="1800" b="1" dirty="0">
                        <a:solidFill>
                          <a:srgbClr val="006600"/>
                        </a:solidFill>
                        <a:effectLst/>
                        <a:latin typeface="Calibri"/>
                        <a:ea typeface="Calibri"/>
                        <a:cs typeface="Times New Roman"/>
                      </a:endParaRPr>
                    </a:p>
                  </a:txBody>
                  <a:tcPr marL="50123" marR="50123"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115000"/>
                        </a:lnSpc>
                        <a:spcAft>
                          <a:spcPts val="0"/>
                        </a:spcAft>
                      </a:pPr>
                      <a:r>
                        <a:rPr lang="pl-PL" sz="1800" b="1" dirty="0" err="1" smtClean="0">
                          <a:solidFill>
                            <a:srgbClr val="990099"/>
                          </a:solidFill>
                          <a:effectLst/>
                        </a:rPr>
                        <a:t>advanced</a:t>
                      </a:r>
                      <a:r>
                        <a:rPr lang="pl-PL" sz="1800" b="1" dirty="0" smtClean="0">
                          <a:solidFill>
                            <a:srgbClr val="990099"/>
                          </a:solidFill>
                          <a:effectLst/>
                        </a:rPr>
                        <a:t> </a:t>
                      </a:r>
                      <a:r>
                        <a:rPr lang="en-GB" sz="1800" b="1" dirty="0" smtClean="0">
                          <a:solidFill>
                            <a:srgbClr val="990099"/>
                          </a:solidFill>
                          <a:effectLst/>
                        </a:rPr>
                        <a:t>IPM </a:t>
                      </a:r>
                      <a:r>
                        <a:rPr lang="pl-PL" sz="1800" b="1" dirty="0" smtClean="0">
                          <a:solidFill>
                            <a:srgbClr val="990099"/>
                          </a:solidFill>
                          <a:effectLst/>
                        </a:rPr>
                        <a:t>(AS)</a:t>
                      </a:r>
                      <a:endParaRPr lang="pl-PL" sz="1800" b="1" dirty="0">
                        <a:solidFill>
                          <a:srgbClr val="990099"/>
                        </a:solidFill>
                        <a:effectLst/>
                        <a:latin typeface="Calibri"/>
                        <a:ea typeface="Calibri"/>
                        <a:cs typeface="Times New Roman"/>
                      </a:endParaRPr>
                    </a:p>
                  </a:txBody>
                  <a:tcPr marL="50123" marR="50123"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r>
              <a:tr h="538849">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Cultivation</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technology</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dirty="0" err="1" smtClean="0">
                          <a:solidFill>
                            <a:schemeClr val="tx1"/>
                          </a:solidFill>
                          <a:effectLst/>
                          <a:latin typeface="Arial" panose="020B0604020202020204" pitchFamily="34" charset="0"/>
                          <a:ea typeface="Calibri"/>
                          <a:cs typeface="Arial" panose="020B0604020202020204" pitchFamily="34" charset="0"/>
                        </a:rPr>
                        <a:t>ploughing</a:t>
                      </a:r>
                      <a:endParaRPr lang="pl-PL" sz="1600" b="1" dirty="0">
                        <a:solidFill>
                          <a:schemeClr val="tx1"/>
                        </a:solidFill>
                        <a:effectLst/>
                        <a:latin typeface="Arial" panose="020B0604020202020204" pitchFamily="34" charset="0"/>
                        <a:ea typeface="Calibri"/>
                        <a:cs typeface="Arial" panose="020B0604020202020204" pitchFamily="34" charset="0"/>
                      </a:endParaRPr>
                    </a:p>
                  </a:txBody>
                  <a:tcPr marL="50123" marR="50123"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dirty="0" err="1" smtClean="0">
                          <a:solidFill>
                            <a:schemeClr val="tx1"/>
                          </a:solidFill>
                          <a:effectLst/>
                          <a:latin typeface="Arial" panose="020B0604020202020204" pitchFamily="34" charset="0"/>
                          <a:ea typeface="Calibri"/>
                          <a:cs typeface="Arial" panose="020B0604020202020204" pitchFamily="34" charset="0"/>
                        </a:rPr>
                        <a:t>ploughing</a:t>
                      </a:r>
                      <a:endParaRPr lang="pl-PL" sz="1600" b="1" dirty="0" smtClean="0">
                        <a:solidFill>
                          <a:schemeClr val="tx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pl-PL" sz="1600" b="1" dirty="0">
                        <a:solidFill>
                          <a:schemeClr val="tx1"/>
                        </a:solidFill>
                        <a:effectLst/>
                        <a:latin typeface="Calibri"/>
                        <a:ea typeface="Calibri"/>
                        <a:cs typeface="Times New Roman"/>
                      </a:endParaRPr>
                    </a:p>
                  </a:txBody>
                  <a:tcPr marL="50123" marR="50123"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dirty="0" err="1" smtClean="0">
                          <a:solidFill>
                            <a:schemeClr val="tx1"/>
                          </a:solidFill>
                          <a:effectLst/>
                          <a:latin typeface="Arial" panose="020B0604020202020204" pitchFamily="34" charset="0"/>
                          <a:ea typeface="Calibri"/>
                          <a:cs typeface="Arial" panose="020B0604020202020204" pitchFamily="34" charset="0"/>
                        </a:rPr>
                        <a:t>ploughing</a:t>
                      </a:r>
                      <a:endParaRPr lang="pl-PL" sz="1600" b="1" dirty="0" smtClean="0">
                        <a:solidFill>
                          <a:schemeClr val="tx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pl-PL" sz="1600" b="1" dirty="0">
                        <a:solidFill>
                          <a:schemeClr val="tx1"/>
                        </a:solidFill>
                        <a:effectLst/>
                        <a:latin typeface="Calibri"/>
                        <a:ea typeface="Calibri"/>
                        <a:cs typeface="Times New Roman"/>
                      </a:endParaRPr>
                    </a:p>
                  </a:txBody>
                  <a:tcPr marL="50123" marR="50123"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tr>
              <a:tr h="567900">
                <a:tc>
                  <a:txBody>
                    <a:bodyPr/>
                    <a:lstStyle/>
                    <a:p>
                      <a:pPr>
                        <a:lnSpc>
                          <a:spcPct val="115000"/>
                        </a:lnSpc>
                        <a:spcAft>
                          <a:spcPts val="0"/>
                        </a:spcAft>
                      </a:pPr>
                      <a:r>
                        <a:rPr lang="pl-PL" sz="1600" b="1" dirty="0" err="1" smtClean="0">
                          <a:solidFill>
                            <a:srgbClr val="000000"/>
                          </a:solidFill>
                          <a:effectLst/>
                        </a:rPr>
                        <a:t>Crop</a:t>
                      </a:r>
                      <a:r>
                        <a:rPr lang="pl-PL" sz="1600" b="1" dirty="0" smtClean="0">
                          <a:solidFill>
                            <a:srgbClr val="000000"/>
                          </a:solidFill>
                          <a:effectLst/>
                        </a:rPr>
                        <a:t>  </a:t>
                      </a:r>
                      <a:r>
                        <a:rPr lang="pl-PL" sz="1600" b="1" dirty="0" err="1" smtClean="0">
                          <a:solidFill>
                            <a:srgbClr val="000000"/>
                          </a:solidFill>
                          <a:effectLst/>
                        </a:rPr>
                        <a:t>rotation</a:t>
                      </a:r>
                      <a:r>
                        <a:rPr lang="pl-PL" sz="1600" b="1" dirty="0" smtClean="0">
                          <a:solidFill>
                            <a:srgbClr val="000000"/>
                          </a:solidFill>
                          <a:effectLst/>
                        </a:rPr>
                        <a:t> </a:t>
                      </a:r>
                    </a:p>
                    <a:p>
                      <a:pPr>
                        <a:lnSpc>
                          <a:spcPct val="115000"/>
                        </a:lnSpc>
                        <a:spcAft>
                          <a:spcPts val="0"/>
                        </a:spcAft>
                      </a:pPr>
                      <a:endParaRPr lang="pl-PL" sz="1600" b="1" dirty="0">
                        <a:solidFill>
                          <a:srgbClr val="000000"/>
                        </a:solidFill>
                        <a:effectLst/>
                        <a:latin typeface="Calibri"/>
                        <a:ea typeface="Calibri"/>
                        <a:cs typeface="Times New Roman"/>
                      </a:endParaRPr>
                    </a:p>
                  </a:txBody>
                  <a:tcPr marL="50123" marR="501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l-PL" sz="1600" b="1" dirty="0" err="1" smtClean="0">
                          <a:solidFill>
                            <a:schemeClr val="tx1"/>
                          </a:solidFill>
                        </a:rPr>
                        <a:t>simplified</a:t>
                      </a:r>
                      <a:endParaRPr lang="pl-PL" sz="1600" b="1" kern="1200" dirty="0" smtClean="0">
                        <a:solidFill>
                          <a:schemeClr val="tx1"/>
                        </a:solidFill>
                        <a:effectLst/>
                        <a:latin typeface="+mn-lt"/>
                        <a:ea typeface="+mn-ea"/>
                        <a:cs typeface="+mn-cs"/>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l-PL" sz="1600" b="1" dirty="0" err="1" smtClean="0">
                          <a:solidFill>
                            <a:schemeClr val="tx1"/>
                          </a:solidFill>
                          <a:effectLst/>
                          <a:latin typeface="+mn-lt"/>
                        </a:rPr>
                        <a:t>complete</a:t>
                      </a:r>
                      <a:r>
                        <a:rPr lang="pl-PL" sz="1600" b="1" dirty="0" smtClean="0">
                          <a:solidFill>
                            <a:schemeClr val="tx1"/>
                          </a:solidFill>
                          <a:effectLst/>
                          <a:latin typeface="+mn-lt"/>
                        </a:rPr>
                        <a:t> (3 </a:t>
                      </a:r>
                      <a:r>
                        <a:rPr lang="pl-PL" sz="1600" b="1" dirty="0" err="1" smtClean="0">
                          <a:solidFill>
                            <a:schemeClr val="tx1"/>
                          </a:solidFill>
                          <a:effectLst/>
                          <a:latin typeface="+mn-lt"/>
                        </a:rPr>
                        <a:t>years</a:t>
                      </a:r>
                      <a:r>
                        <a:rPr lang="pl-PL" sz="1600" b="1" dirty="0" smtClean="0">
                          <a:solidFill>
                            <a:schemeClr val="tx1"/>
                          </a:solidFill>
                          <a:effectLst/>
                          <a:latin typeface="+mn-lt"/>
                        </a:rPr>
                        <a:t>)</a:t>
                      </a: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dirty="0" err="1" smtClean="0">
                          <a:solidFill>
                            <a:schemeClr val="tx1"/>
                          </a:solidFill>
                          <a:effectLst/>
                          <a:latin typeface="+mn-lt"/>
                        </a:rPr>
                        <a:t>complete</a:t>
                      </a:r>
                      <a:r>
                        <a:rPr lang="pl-PL" sz="1600" b="1" dirty="0" smtClean="0">
                          <a:solidFill>
                            <a:schemeClr val="tx1"/>
                          </a:solidFill>
                          <a:effectLst/>
                          <a:latin typeface="+mn-lt"/>
                        </a:rPr>
                        <a:t> (3 </a:t>
                      </a:r>
                      <a:r>
                        <a:rPr lang="pl-PL" sz="1600" b="1" dirty="0" err="1" smtClean="0">
                          <a:solidFill>
                            <a:schemeClr val="tx1"/>
                          </a:solidFill>
                          <a:effectLst/>
                          <a:latin typeface="+mn-lt"/>
                        </a:rPr>
                        <a:t>years</a:t>
                      </a:r>
                      <a:r>
                        <a:rPr lang="pl-PL" sz="1600" b="1" dirty="0" smtClean="0">
                          <a:solidFill>
                            <a:schemeClr val="tx1"/>
                          </a:solidFill>
                          <a:effectLst/>
                          <a:latin typeface="+mn-lt"/>
                        </a:rPr>
                        <a:t>)</a:t>
                      </a: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Variety</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selection</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Variety</a:t>
                      </a:r>
                      <a:r>
                        <a:rPr lang="pl-PL" sz="1600" b="1" dirty="0" smtClean="0">
                          <a:solidFill>
                            <a:srgbClr val="000000"/>
                          </a:solidFill>
                          <a:effectLst/>
                          <a:latin typeface="Calibri"/>
                          <a:ea typeface="Calibri"/>
                          <a:cs typeface="Times New Roman"/>
                        </a:rPr>
                        <a:t> mix</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2000" b="1" kern="1200" dirty="0" smtClean="0">
                          <a:solidFill>
                            <a:schemeClr val="tx1"/>
                          </a:solidFill>
                          <a:effectLst/>
                          <a:latin typeface="Bauhaus 93" panose="04030905020B02020C02" pitchFamily="82" charset="0"/>
                          <a:ea typeface="+mn-ea"/>
                          <a:cs typeface="+mn-cs"/>
                        </a:rPr>
                        <a:t>--</a:t>
                      </a:r>
                      <a:endParaRPr lang="pl-PL" sz="2000" b="1" dirty="0">
                        <a:solidFill>
                          <a:schemeClr val="tx1"/>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77830">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Sowing</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date</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2000" b="1" kern="1200" dirty="0" smtClean="0">
                          <a:solidFill>
                            <a:schemeClr val="tx1"/>
                          </a:solidFill>
                          <a:effectLst/>
                          <a:latin typeface="Bauhaus 93" panose="04030905020B02020C02" pitchFamily="82" charset="0"/>
                          <a:ea typeface="+mn-ea"/>
                          <a:cs typeface="+mn-cs"/>
                        </a:rPr>
                        <a:t>--</a:t>
                      </a:r>
                      <a:endParaRPr lang="pl-PL" sz="2000" b="1" dirty="0">
                        <a:solidFill>
                          <a:schemeClr val="tx1"/>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Sowing</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density</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2000" b="1" kern="1200" dirty="0" smtClean="0">
                          <a:solidFill>
                            <a:schemeClr val="tx1"/>
                          </a:solidFill>
                          <a:effectLst/>
                          <a:latin typeface="Bauhaus 93" panose="04030905020B02020C02" pitchFamily="82" charset="0"/>
                          <a:ea typeface="+mn-ea"/>
                          <a:cs typeface="+mn-cs"/>
                        </a:rPr>
                        <a:t>--</a:t>
                      </a:r>
                      <a:endParaRPr lang="pl-PL" sz="2000" b="1" dirty="0">
                        <a:solidFill>
                          <a:schemeClr val="tx1"/>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latin typeface="Calibri"/>
                          <a:ea typeface="Calibri"/>
                          <a:cs typeface="Times New Roman"/>
                        </a:rPr>
                        <a:t>Catch</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crop</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2000" b="1" kern="1200" dirty="0" smtClean="0">
                          <a:solidFill>
                            <a:schemeClr val="tx1"/>
                          </a:solidFill>
                          <a:effectLst/>
                          <a:latin typeface="Bauhaus 93" panose="04030905020B02020C02" pitchFamily="82" charset="0"/>
                          <a:ea typeface="+mn-ea"/>
                          <a:cs typeface="+mn-cs"/>
                        </a:rPr>
                        <a:t>--</a:t>
                      </a:r>
                      <a:endParaRPr lang="pl-PL" sz="2000" b="1" dirty="0">
                        <a:solidFill>
                          <a:schemeClr val="tx1"/>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2000" b="1" kern="1200" dirty="0" smtClean="0">
                          <a:solidFill>
                            <a:schemeClr val="tx1"/>
                          </a:solidFill>
                          <a:effectLst/>
                          <a:latin typeface="Bauhaus 93" panose="04030905020B02020C02" pitchFamily="82" charset="0"/>
                          <a:ea typeface="+mn-ea"/>
                          <a:cs typeface="+mn-cs"/>
                        </a:rPr>
                        <a:t>--</a:t>
                      </a:r>
                      <a:endParaRPr lang="pl-PL" sz="2000" b="1" dirty="0">
                        <a:solidFill>
                          <a:schemeClr val="tx1"/>
                        </a:solidFill>
                        <a:effectLst/>
                        <a:latin typeface="+mn-lt"/>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rgbClr val="C00000"/>
                          </a:solidFill>
                          <a:effectLst/>
                          <a:latin typeface="Forte" panose="03060902040502070203" pitchFamily="66" charset="0"/>
                          <a:ea typeface="+mn-ea"/>
                          <a:cs typeface="+mn-cs"/>
                        </a:rPr>
                        <a:t>V</a:t>
                      </a:r>
                      <a:endParaRPr lang="pl-PL" sz="2000" b="1" dirty="0">
                        <a:solidFill>
                          <a:srgbClr val="C00000"/>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06607">
                <a:tc gridSpan="4">
                  <a:txBody>
                    <a:bodyPr/>
                    <a:lstStyle/>
                    <a:p>
                      <a:pPr algn="ctr"/>
                      <a:r>
                        <a:rPr lang="pl-PL" sz="2000" b="1" dirty="0" err="1" smtClean="0">
                          <a:solidFill>
                            <a:schemeClr val="bg1"/>
                          </a:solidFill>
                          <a:effectLst>
                            <a:outerShdw blurRad="38100" dist="38100" dir="2700000" algn="tl">
                              <a:srgbClr val="000000">
                                <a:alpha val="43137"/>
                              </a:srgbClr>
                            </a:outerShdw>
                          </a:effectLst>
                        </a:rPr>
                        <a:t>Pest</a:t>
                      </a:r>
                      <a:r>
                        <a:rPr lang="pl-PL" sz="2000" b="1" dirty="0" smtClean="0">
                          <a:solidFill>
                            <a:schemeClr val="bg1"/>
                          </a:solidFill>
                          <a:effectLst>
                            <a:outerShdw blurRad="38100" dist="38100" dir="2700000" algn="tl">
                              <a:srgbClr val="000000">
                                <a:alpha val="43137"/>
                              </a:srgbClr>
                            </a:outerShdw>
                          </a:effectLst>
                        </a:rPr>
                        <a:t> </a:t>
                      </a:r>
                      <a:r>
                        <a:rPr lang="pl-PL" sz="2000" b="1" dirty="0" err="1" smtClean="0">
                          <a:solidFill>
                            <a:schemeClr val="bg1"/>
                          </a:solidFill>
                          <a:effectLst>
                            <a:outerShdw blurRad="38100" dist="38100" dir="2700000" algn="tl">
                              <a:srgbClr val="000000">
                                <a:alpha val="43137"/>
                              </a:srgbClr>
                            </a:outerShdw>
                          </a:effectLst>
                        </a:rPr>
                        <a:t>control</a:t>
                      </a:r>
                      <a:endParaRPr lang="pl-PL" sz="2000" b="1" dirty="0">
                        <a:solidFill>
                          <a:schemeClr val="bg1"/>
                        </a:solidFill>
                        <a:effectLst>
                          <a:outerShdw blurRad="38100" dist="38100" dir="2700000" algn="tl">
                            <a:srgbClr val="000000">
                              <a:alpha val="43137"/>
                            </a:srgbClr>
                          </a:outerShdw>
                        </a:effectLst>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endParaRPr lang="pl-PL"/>
                    </a:p>
                  </a:txBody>
                  <a:tcPr/>
                </a:tc>
                <a:tc hMerge="1">
                  <a:txBody>
                    <a:bodyPr/>
                    <a:lstStyle/>
                    <a:p>
                      <a:endParaRPr lang="pl-PL"/>
                    </a:p>
                  </a:txBody>
                  <a:tcPr/>
                </a:tc>
                <a:tc hMerge="1">
                  <a:txBody>
                    <a:bodyPr/>
                    <a:lstStyle/>
                    <a:p>
                      <a:pPr algn="ctr">
                        <a:lnSpc>
                          <a:spcPct val="115000"/>
                        </a:lnSpc>
                        <a:spcAft>
                          <a:spcPts val="0"/>
                        </a:spcAft>
                      </a:pPr>
                      <a:endParaRPr lang="pl-PL" sz="2000" b="1" dirty="0">
                        <a:solidFill>
                          <a:srgbClr val="990000"/>
                        </a:solidFill>
                        <a:effectLst/>
                        <a:latin typeface="Forte" panose="03060902040502070203" pitchFamily="66" charset="0"/>
                        <a:ea typeface="Calibri"/>
                        <a:cs typeface="Times New Roman"/>
                      </a:endParaRPr>
                    </a:p>
                  </a:txBody>
                  <a:tcPr marL="50123" marR="50123" marT="0" marB="0"/>
                </a:tc>
              </a:tr>
              <a:tr h="419528">
                <a:tc>
                  <a:txBody>
                    <a:bodyPr/>
                    <a:lstStyle/>
                    <a:p>
                      <a:pPr>
                        <a:lnSpc>
                          <a:spcPct val="115000"/>
                        </a:lnSpc>
                        <a:spcAft>
                          <a:spcPts val="0"/>
                        </a:spcAft>
                      </a:pPr>
                      <a:r>
                        <a:rPr lang="pl-PL" sz="1600" b="1" dirty="0" smtClean="0">
                          <a:solidFill>
                            <a:srgbClr val="000000"/>
                          </a:solidFill>
                          <a:effectLst/>
                          <a:latin typeface="Calibri"/>
                          <a:ea typeface="Calibri"/>
                          <a:cs typeface="Times New Roman"/>
                        </a:rPr>
                        <a:t>No </a:t>
                      </a:r>
                      <a:r>
                        <a:rPr lang="pl-PL" sz="1600" b="1" dirty="0" err="1" smtClean="0">
                          <a:solidFill>
                            <a:srgbClr val="000000"/>
                          </a:solidFill>
                          <a:effectLst/>
                          <a:latin typeface="Calibri"/>
                          <a:ea typeface="Calibri"/>
                          <a:cs typeface="Times New Roman"/>
                        </a:rPr>
                        <a:t>chemical</a:t>
                      </a:r>
                      <a:r>
                        <a:rPr lang="pl-PL" sz="1600" b="1" dirty="0" smtClean="0">
                          <a:solidFill>
                            <a:srgbClr val="000000"/>
                          </a:solidFill>
                          <a:effectLst/>
                          <a:latin typeface="Calibri"/>
                          <a:ea typeface="Calibri"/>
                          <a:cs typeface="Times New Roman"/>
                        </a:rPr>
                        <a:t> </a:t>
                      </a:r>
                      <a:r>
                        <a:rPr lang="pl-PL" sz="1600" b="1" dirty="0" err="1" smtClean="0">
                          <a:solidFill>
                            <a:srgbClr val="000000"/>
                          </a:solidFill>
                          <a:effectLst/>
                          <a:latin typeface="Calibri"/>
                          <a:ea typeface="Calibri"/>
                          <a:cs typeface="Times New Roman"/>
                        </a:rPr>
                        <a:t>method</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kern="1200" dirty="0" smtClean="0">
                          <a:solidFill>
                            <a:srgbClr val="000000"/>
                          </a:solidFill>
                          <a:effectLst/>
                          <a:latin typeface="Bauhaus 93" panose="04030905020B02020C02" pitchFamily="82" charset="0"/>
                          <a:ea typeface="+mn-ea"/>
                          <a:cs typeface="+mn-cs"/>
                        </a:rPr>
                        <a:t>--</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64778">
                <a:tc>
                  <a:txBody>
                    <a:bodyPr/>
                    <a:lstStyle/>
                    <a:p>
                      <a:r>
                        <a:rPr lang="pl-PL" sz="1400" b="1" dirty="0" err="1" smtClean="0">
                          <a:solidFill>
                            <a:srgbClr val="000000"/>
                          </a:solidFill>
                        </a:rPr>
                        <a:t>Reduced</a:t>
                      </a:r>
                      <a:r>
                        <a:rPr lang="pl-PL" sz="1400" b="1" dirty="0" smtClean="0">
                          <a:solidFill>
                            <a:srgbClr val="000000"/>
                          </a:solidFill>
                        </a:rPr>
                        <a:t> </a:t>
                      </a:r>
                      <a:r>
                        <a:rPr lang="pl-PL" sz="1400" b="1" dirty="0" err="1" smtClean="0">
                          <a:solidFill>
                            <a:srgbClr val="000000"/>
                          </a:solidFill>
                        </a:rPr>
                        <a:t>dose</a:t>
                      </a:r>
                      <a:r>
                        <a:rPr lang="pl-PL" sz="1400" b="1" dirty="0" smtClean="0">
                          <a:solidFill>
                            <a:srgbClr val="000000"/>
                          </a:solidFill>
                        </a:rPr>
                        <a:t> </a:t>
                      </a:r>
                      <a:r>
                        <a:rPr lang="pl-PL" sz="1400" b="1" dirty="0" err="1" smtClean="0">
                          <a:solidFill>
                            <a:srgbClr val="000000"/>
                          </a:solidFill>
                        </a:rPr>
                        <a:t>pf</a:t>
                      </a:r>
                      <a:r>
                        <a:rPr lang="pl-PL" sz="1400" b="1" dirty="0" smtClean="0">
                          <a:solidFill>
                            <a:srgbClr val="000000"/>
                          </a:solidFill>
                        </a:rPr>
                        <a:t> P.P.P</a:t>
                      </a:r>
                    </a:p>
                  </a:txBody>
                  <a:tcPr marL="3600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600" b="1" kern="1200" dirty="0" smtClean="0">
                          <a:solidFill>
                            <a:srgbClr val="000000"/>
                          </a:solidFill>
                          <a:effectLst/>
                          <a:latin typeface="Bauhaus 93" panose="04030905020B02020C02" pitchFamily="82" charset="0"/>
                          <a:ea typeface="+mn-ea"/>
                          <a:cs typeface="+mn-cs"/>
                        </a:rPr>
                        <a:t>--</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pl-PL" sz="1800" b="1" kern="1200" dirty="0" smtClean="0">
                          <a:solidFill>
                            <a:schemeClr val="tx1"/>
                          </a:solidFill>
                          <a:effectLst/>
                          <a:latin typeface="Forte" panose="03060902040502070203" pitchFamily="66" charset="0"/>
                          <a:ea typeface="+mn-ea"/>
                          <a:cs typeface="+mn-cs"/>
                        </a:rPr>
                        <a:t>V</a:t>
                      </a:r>
                      <a:endParaRPr lang="pl-PL" sz="2000" b="1" dirty="0">
                        <a:solidFill>
                          <a:schemeClr val="tx1"/>
                        </a:solidFill>
                        <a:effectLst/>
                        <a:latin typeface="Forte" panose="03060902040502070203" pitchFamily="66" charset="0"/>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551924">
                <a:tc>
                  <a:txBody>
                    <a:bodyPr/>
                    <a:lstStyle/>
                    <a:p>
                      <a:r>
                        <a:rPr lang="pl-PL" sz="1400" b="1" dirty="0" smtClean="0">
                          <a:solidFill>
                            <a:srgbClr val="000000"/>
                          </a:solidFill>
                        </a:rPr>
                        <a:t>Total </a:t>
                      </a:r>
                      <a:r>
                        <a:rPr lang="pl-PL" sz="1400" b="1" dirty="0" err="1" smtClean="0">
                          <a:solidFill>
                            <a:srgbClr val="000000"/>
                          </a:solidFill>
                        </a:rPr>
                        <a:t>used</a:t>
                      </a:r>
                      <a:r>
                        <a:rPr lang="pl-PL" sz="1400" b="1" dirty="0" smtClean="0">
                          <a:solidFill>
                            <a:srgbClr val="000000"/>
                          </a:solidFill>
                        </a:rPr>
                        <a:t> </a:t>
                      </a:r>
                      <a:r>
                        <a:rPr lang="pl-PL" sz="1400" b="1" dirty="0" err="1" smtClean="0">
                          <a:solidFill>
                            <a:srgbClr val="000000"/>
                          </a:solidFill>
                        </a:rPr>
                        <a:t>level</a:t>
                      </a:r>
                      <a:r>
                        <a:rPr lang="pl-PL" sz="1400" b="1" dirty="0" smtClean="0">
                          <a:solidFill>
                            <a:srgbClr val="000000"/>
                          </a:solidFill>
                        </a:rPr>
                        <a:t> of </a:t>
                      </a:r>
                      <a:r>
                        <a:rPr lang="pl-PL" sz="1400" b="1" baseline="0" dirty="0" err="1" smtClean="0">
                          <a:solidFill>
                            <a:srgbClr val="000000"/>
                          </a:solidFill>
                        </a:rPr>
                        <a:t>p.p.p</a:t>
                      </a:r>
                      <a:r>
                        <a:rPr lang="pl-PL" sz="1400" b="1" baseline="0" dirty="0" smtClean="0">
                          <a:solidFill>
                            <a:srgbClr val="000000"/>
                          </a:solidFill>
                        </a:rPr>
                        <a:t>.</a:t>
                      </a:r>
                      <a:endParaRPr lang="pl-PL" sz="1400" b="1" dirty="0">
                        <a:solidFill>
                          <a:srgbClr val="000000"/>
                        </a:solidFill>
                      </a:endParaRPr>
                    </a:p>
                  </a:txBody>
                  <a:tcPr marL="3600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pl-PL" sz="1800" b="1" dirty="0" smtClean="0">
                          <a:solidFill>
                            <a:srgbClr val="C00000"/>
                          </a:solidFill>
                          <a:effectLst>
                            <a:outerShdw blurRad="38100" dist="38100" dir="2700000" algn="tl">
                              <a:srgbClr val="000000">
                                <a:alpha val="43137"/>
                              </a:srgbClr>
                            </a:outerShdw>
                          </a:effectLst>
                        </a:rPr>
                        <a:t>High</a:t>
                      </a:r>
                      <a:endParaRPr lang="pl-PL" sz="1800" b="1" dirty="0">
                        <a:solidFill>
                          <a:srgbClr val="C00000"/>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pl-PL" sz="1800" b="1" dirty="0" smtClean="0">
                          <a:solidFill>
                            <a:srgbClr val="006600"/>
                          </a:solidFill>
                          <a:effectLst/>
                        </a:rPr>
                        <a:t>Medium</a:t>
                      </a:r>
                      <a:endParaRPr lang="pl-PL" sz="1800" b="1" dirty="0">
                        <a:solidFill>
                          <a:srgbClr val="006600"/>
                        </a:solidFill>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pl-PL" sz="1800" b="1" dirty="0" err="1" smtClean="0">
                          <a:solidFill>
                            <a:srgbClr val="990099"/>
                          </a:solidFill>
                          <a:effectLst/>
                        </a:rPr>
                        <a:t>low</a:t>
                      </a:r>
                      <a:endParaRPr lang="pl-PL" sz="1800" b="1" dirty="0">
                        <a:solidFill>
                          <a:srgbClr val="990099"/>
                        </a:solidFill>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51423">
                <a:tc>
                  <a:txBody>
                    <a:bodyPr/>
                    <a:lstStyle/>
                    <a:p>
                      <a:endParaRPr lang="pl-PL" sz="1600" b="1"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sz="1600" b="1"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rPr>
                        <a:t>fertilizing</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smtClean="0">
                          <a:solidFill>
                            <a:srgbClr val="000000"/>
                          </a:solidFill>
                          <a:effectLst/>
                        </a:rPr>
                        <a:t>Standard</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a:solidFill>
                            <a:srgbClr val="000000"/>
                          </a:solidFill>
                          <a:effectLst/>
                        </a:rPr>
                        <a:t>Standard </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a:solidFill>
                            <a:srgbClr val="000000"/>
                          </a:solidFill>
                          <a:effectLst/>
                        </a:rPr>
                        <a:t>Standard </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44347">
                <a:tc>
                  <a:txBody>
                    <a:bodyPr/>
                    <a:lstStyle/>
                    <a:p>
                      <a:pPr>
                        <a:lnSpc>
                          <a:spcPct val="115000"/>
                        </a:lnSpc>
                        <a:spcAft>
                          <a:spcPts val="0"/>
                        </a:spcAft>
                      </a:pPr>
                      <a:r>
                        <a:rPr lang="pl-PL" sz="1600" b="1" dirty="0" err="1" smtClean="0">
                          <a:solidFill>
                            <a:srgbClr val="000000"/>
                          </a:solidFill>
                          <a:effectLst/>
                        </a:rPr>
                        <a:t>Seed</a:t>
                      </a:r>
                      <a:r>
                        <a:rPr lang="pl-PL" sz="1600" b="1" dirty="0" smtClean="0">
                          <a:solidFill>
                            <a:srgbClr val="000000"/>
                          </a:solidFill>
                          <a:effectLst/>
                        </a:rPr>
                        <a:t> dressing</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smtClean="0">
                          <a:solidFill>
                            <a:srgbClr val="000000"/>
                          </a:solidFill>
                          <a:effectLst/>
                        </a:rPr>
                        <a:t>Standard</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a:solidFill>
                            <a:srgbClr val="000000"/>
                          </a:solidFill>
                          <a:effectLst/>
                        </a:rPr>
                        <a:t>Standard </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n-GB" sz="1600" b="1" dirty="0">
                          <a:solidFill>
                            <a:srgbClr val="000000"/>
                          </a:solidFill>
                          <a:effectLst/>
                        </a:rPr>
                        <a:t>Standard </a:t>
                      </a:r>
                      <a:endParaRPr lang="pl-PL" sz="1600" b="1" dirty="0">
                        <a:solidFill>
                          <a:srgbClr val="000000"/>
                        </a:solidFill>
                        <a:effectLst/>
                        <a:latin typeface="Calibri"/>
                        <a:ea typeface="Calibri"/>
                        <a:cs typeface="Times New Roman"/>
                      </a:endParaRPr>
                    </a:p>
                  </a:txBody>
                  <a:tcPr marL="50123" marR="5012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 name="Picture 4" descr="Logo_IOR"/>
          <p:cNvPicPr>
            <a:picLocks noChangeAspect="1" noChangeArrowheads="1"/>
          </p:cNvPicPr>
          <p:nvPr/>
        </p:nvPicPr>
        <p:blipFill>
          <a:blip r:embed="rId2" cstate="print">
            <a:clrChange>
              <a:clrFrom>
                <a:srgbClr val="FFFFFF"/>
              </a:clrFrom>
              <a:clrTo>
                <a:srgbClr val="FFFFFF">
                  <a:alpha val="0"/>
                </a:srgbClr>
              </a:clrTo>
            </a:clrChange>
            <a:lum bright="-38000" contrast="14000"/>
            <a:extLst>
              <a:ext uri="{28A0092B-C50C-407E-A947-70E740481C1C}">
                <a14:useLocalDpi xmlns:a14="http://schemas.microsoft.com/office/drawing/2010/main" val="0"/>
              </a:ext>
            </a:extLst>
          </a:blip>
          <a:srcRect/>
          <a:stretch>
            <a:fillRect/>
          </a:stretch>
        </p:blipFill>
        <p:spPr bwMode="auto">
          <a:xfrm>
            <a:off x="736667" y="6498000"/>
            <a:ext cx="33149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651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spTree>
    <p:extLst>
      <p:ext uri="{BB962C8B-B14F-4D97-AF65-F5344CB8AC3E}">
        <p14:creationId xmlns:p14="http://schemas.microsoft.com/office/powerpoint/2010/main" val="36298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ela 19"/>
          <p:cNvGraphicFramePr>
            <a:graphicFrameLocks noGrp="1"/>
          </p:cNvGraphicFramePr>
          <p:nvPr>
            <p:extLst>
              <p:ext uri="{D42A27DB-BD31-4B8C-83A1-F6EECF244321}">
                <p14:modId xmlns:p14="http://schemas.microsoft.com/office/powerpoint/2010/main" val="2042925066"/>
              </p:ext>
            </p:extLst>
          </p:nvPr>
        </p:nvGraphicFramePr>
        <p:xfrm>
          <a:off x="1033790" y="841578"/>
          <a:ext cx="2592289" cy="5490622"/>
        </p:xfrm>
        <a:graphic>
          <a:graphicData uri="http://schemas.openxmlformats.org/drawingml/2006/table">
            <a:tbl>
              <a:tblPr/>
              <a:tblGrid>
                <a:gridCol w="207703"/>
                <a:gridCol w="239656"/>
                <a:gridCol w="563194"/>
                <a:gridCol w="227674"/>
                <a:gridCol w="563194"/>
                <a:gridCol w="227674"/>
                <a:gridCol w="563194"/>
              </a:tblGrid>
              <a:tr h="178998">
                <a:tc>
                  <a:txBody>
                    <a:bodyPr/>
                    <a:lstStyle/>
                    <a:p>
                      <a:pPr algn="l" fontAlgn="b"/>
                      <a:endParaRPr lang="pl-PL" sz="1200" b="0" i="0" u="none" strike="noStrike" dirty="0">
                        <a:effectLst/>
                        <a:latin typeface="Arial"/>
                      </a:endParaRPr>
                    </a:p>
                  </a:txBody>
                  <a:tcPr marL="0" marR="0" marT="0" marB="0">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smtClean="0">
                          <a:effectLst/>
                          <a:latin typeface="Arial"/>
                        </a:rPr>
                        <a:t> </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WOSR</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 (m)</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80730">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ctr"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 ()m)</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87102">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a:effectLst/>
                          <a:latin typeface="Arial"/>
                        </a:rPr>
                        <a:t>R1</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a:effectLst/>
                          <a:latin typeface="Arial"/>
                        </a:rPr>
                        <a:t> </a:t>
                      </a:r>
                      <a:r>
                        <a:rPr lang="pl-PL" sz="1050" b="1" i="0" u="none" strike="noStrike" dirty="0" smtClean="0">
                          <a:effectLst/>
                          <a:latin typeface="Arial"/>
                        </a:rPr>
                        <a:t>mono</a:t>
                      </a:r>
                      <a:endParaRPr lang="pl-PL" sz="1050" b="1"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WW (m)</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WW</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bl>
          </a:graphicData>
        </a:graphic>
      </p:graphicFrame>
      <p:sp>
        <p:nvSpPr>
          <p:cNvPr id="6" name="Symbol zastępczy zawartości 5"/>
          <p:cNvSpPr>
            <a:spLocks noGrp="1"/>
          </p:cNvSpPr>
          <p:nvPr>
            <p:ph idx="1"/>
          </p:nvPr>
        </p:nvSpPr>
        <p:spPr>
          <a:xfrm>
            <a:off x="611560" y="409365"/>
            <a:ext cx="8208912" cy="643371"/>
          </a:xfrm>
        </p:spPr>
        <p:txBody>
          <a:bodyPr>
            <a:normAutofit lnSpcReduction="10000"/>
          </a:bodyPr>
          <a:lstStyle/>
          <a:p>
            <a:r>
              <a:rPr lang="pl-PL" sz="1800" b="1" u="sng" dirty="0" smtClean="0">
                <a:solidFill>
                  <a:srgbClr val="0000CC"/>
                </a:solidFill>
                <a:effectLst>
                  <a:outerShdw blurRad="38100" dist="38100" dir="2700000" algn="tl">
                    <a:srgbClr val="000000">
                      <a:alpha val="43137"/>
                    </a:srgbClr>
                  </a:outerShdw>
                </a:effectLst>
              </a:rPr>
              <a:t>CONVENTIONAL SYSTEM (CS</a:t>
            </a:r>
            <a:r>
              <a:rPr lang="pl-PL" sz="1800" b="1" u="sng" dirty="0" smtClean="0">
                <a:solidFill>
                  <a:srgbClr val="0000CC"/>
                </a:solidFill>
              </a:rPr>
              <a:t>)</a:t>
            </a:r>
            <a:endParaRPr lang="pl-PL" sz="1800" b="1" u="sng" dirty="0">
              <a:solidFill>
                <a:srgbClr val="0000CC"/>
              </a:solidFill>
            </a:endParaRPr>
          </a:p>
          <a:p>
            <a:pPr marL="0" indent="0">
              <a:buNone/>
            </a:pPr>
            <a:r>
              <a:rPr lang="pl-PL" sz="1400" b="1" dirty="0" smtClean="0"/>
              <a:t>3-year of </a:t>
            </a:r>
            <a:r>
              <a:rPr lang="pl-PL" sz="1400" b="1" dirty="0" err="1"/>
              <a:t>crop</a:t>
            </a:r>
            <a:r>
              <a:rPr lang="pl-PL" sz="1400" b="1" dirty="0"/>
              <a:t> </a:t>
            </a:r>
            <a:r>
              <a:rPr lang="pl-PL" sz="1400" b="1" dirty="0" err="1" smtClean="0"/>
              <a:t>rotation</a:t>
            </a:r>
            <a:r>
              <a:rPr lang="pl-PL" sz="1400" b="1" dirty="0" smtClean="0">
                <a:solidFill>
                  <a:srgbClr val="000000"/>
                </a:solidFill>
              </a:rPr>
              <a:t>: </a:t>
            </a:r>
            <a:r>
              <a:rPr lang="pl-PL" sz="1400" b="1" dirty="0" err="1" smtClean="0">
                <a:solidFill>
                  <a:srgbClr val="006600"/>
                </a:solidFill>
              </a:rPr>
              <a:t>winter</a:t>
            </a:r>
            <a:r>
              <a:rPr lang="pl-PL" sz="1400" b="1" dirty="0" smtClean="0">
                <a:solidFill>
                  <a:srgbClr val="006600"/>
                </a:solidFill>
              </a:rPr>
              <a:t> </a:t>
            </a:r>
            <a:r>
              <a:rPr lang="pl-PL" sz="1400" b="1" dirty="0" err="1" smtClean="0">
                <a:solidFill>
                  <a:srgbClr val="006600"/>
                </a:solidFill>
              </a:rPr>
              <a:t>oilseed</a:t>
            </a:r>
            <a:r>
              <a:rPr lang="pl-PL" sz="1400" b="1" dirty="0" smtClean="0">
                <a:solidFill>
                  <a:srgbClr val="006600"/>
                </a:solidFill>
              </a:rPr>
              <a:t> </a:t>
            </a:r>
            <a:r>
              <a:rPr lang="pl-PL" sz="1400" b="1" dirty="0" err="1" smtClean="0">
                <a:solidFill>
                  <a:srgbClr val="006600"/>
                </a:solidFill>
              </a:rPr>
              <a:t>rape</a:t>
            </a:r>
            <a:r>
              <a:rPr lang="pl-PL" sz="1400" b="1" dirty="0" smtClean="0">
                <a:solidFill>
                  <a:srgbClr val="006600"/>
                </a:solidFill>
              </a:rPr>
              <a:t> </a:t>
            </a:r>
            <a:r>
              <a:rPr lang="pl-PL" sz="1400" b="1" dirty="0" smtClean="0">
                <a:solidFill>
                  <a:srgbClr val="000000"/>
                </a:solidFill>
              </a:rPr>
              <a:t>(WOSR</a:t>
            </a:r>
            <a:r>
              <a:rPr lang="pl-PL" sz="1400" b="1" dirty="0">
                <a:solidFill>
                  <a:srgbClr val="000000"/>
                </a:solidFill>
              </a:rPr>
              <a:t>) – </a:t>
            </a:r>
            <a:r>
              <a:rPr lang="pl-PL" sz="1400" b="1" dirty="0" err="1" smtClean="0">
                <a:solidFill>
                  <a:srgbClr val="FF0000"/>
                </a:solidFill>
              </a:rPr>
              <a:t>winter</a:t>
            </a:r>
            <a:r>
              <a:rPr lang="pl-PL" sz="1400" b="1" dirty="0" smtClean="0">
                <a:solidFill>
                  <a:srgbClr val="FF0000"/>
                </a:solidFill>
              </a:rPr>
              <a:t> </a:t>
            </a:r>
            <a:r>
              <a:rPr lang="pl-PL" sz="1400" b="1" dirty="0" err="1" smtClean="0">
                <a:solidFill>
                  <a:srgbClr val="FF0000"/>
                </a:solidFill>
              </a:rPr>
              <a:t>wheat</a:t>
            </a:r>
            <a:r>
              <a:rPr lang="pl-PL" sz="1400" b="1" dirty="0" smtClean="0">
                <a:solidFill>
                  <a:srgbClr val="FF0000"/>
                </a:solidFill>
              </a:rPr>
              <a:t> </a:t>
            </a:r>
            <a:r>
              <a:rPr lang="pl-PL" sz="1400" b="1" dirty="0" smtClean="0">
                <a:solidFill>
                  <a:srgbClr val="000000"/>
                </a:solidFill>
              </a:rPr>
              <a:t>(WW</a:t>
            </a:r>
            <a:r>
              <a:rPr lang="pl-PL" sz="1400" b="1" dirty="0">
                <a:solidFill>
                  <a:srgbClr val="000000"/>
                </a:solidFill>
              </a:rPr>
              <a:t>) </a:t>
            </a:r>
            <a:r>
              <a:rPr lang="pl-PL" sz="1400" b="1" dirty="0" smtClean="0">
                <a:solidFill>
                  <a:srgbClr val="000000"/>
                </a:solidFill>
              </a:rPr>
              <a:t>– </a:t>
            </a:r>
            <a:r>
              <a:rPr lang="pl-PL" sz="1400" b="1" dirty="0" err="1" smtClean="0">
                <a:solidFill>
                  <a:srgbClr val="FF0000"/>
                </a:solidFill>
              </a:rPr>
              <a:t>winter</a:t>
            </a:r>
            <a:r>
              <a:rPr lang="pl-PL" sz="1400" b="1" dirty="0" smtClean="0">
                <a:solidFill>
                  <a:srgbClr val="FF0000"/>
                </a:solidFill>
              </a:rPr>
              <a:t> </a:t>
            </a:r>
            <a:r>
              <a:rPr lang="pl-PL" sz="1400" b="1" dirty="0" err="1" smtClean="0">
                <a:solidFill>
                  <a:srgbClr val="FF0000"/>
                </a:solidFill>
              </a:rPr>
              <a:t>wheat</a:t>
            </a:r>
            <a:r>
              <a:rPr lang="pl-PL" sz="1400" b="1" dirty="0" smtClean="0">
                <a:solidFill>
                  <a:srgbClr val="FF0000"/>
                </a:solidFill>
              </a:rPr>
              <a:t> </a:t>
            </a:r>
            <a:r>
              <a:rPr lang="pl-PL" sz="1400" b="1" dirty="0" smtClean="0">
                <a:solidFill>
                  <a:srgbClr val="000000"/>
                </a:solidFill>
              </a:rPr>
              <a:t>(WW</a:t>
            </a:r>
            <a:r>
              <a:rPr lang="pl-PL" sz="1400" b="1" dirty="0">
                <a:solidFill>
                  <a:srgbClr val="000000"/>
                </a:solidFill>
              </a:rPr>
              <a:t>)</a:t>
            </a:r>
          </a:p>
          <a:p>
            <a:endParaRPr lang="pl-PL" dirty="0"/>
          </a:p>
        </p:txBody>
      </p:sp>
      <p:sp>
        <p:nvSpPr>
          <p:cNvPr id="2" name="pole tekstowe 1"/>
          <p:cNvSpPr txBox="1"/>
          <p:nvPr/>
        </p:nvSpPr>
        <p:spPr>
          <a:xfrm>
            <a:off x="611560" y="45548"/>
            <a:ext cx="5184576" cy="435825"/>
          </a:xfrm>
          <a:prstGeom prst="rect">
            <a:avLst/>
          </a:prstGeom>
          <a:noFill/>
        </p:spPr>
        <p:txBody>
          <a:bodyPr wrap="square" rtlCol="0">
            <a:spAutoFit/>
          </a:bodyPr>
          <a:lstStyle/>
          <a:p>
            <a:pPr algn="r"/>
            <a:r>
              <a:rPr lang="pl-PL" sz="2400" b="1" dirty="0" smtClean="0">
                <a:solidFill>
                  <a:srgbClr val="FF0000"/>
                </a:solidFill>
                <a:effectLst>
                  <a:outerShdw blurRad="38100" dist="38100" dir="2700000" algn="tl">
                    <a:srgbClr val="000000">
                      <a:alpha val="43137"/>
                    </a:srgbClr>
                  </a:outerShdw>
                </a:effectLst>
                <a:latin typeface="+mn-lt"/>
                <a:cs typeface="Arial" panose="020B0604020202020204" pitchFamily="34" charset="0"/>
              </a:rPr>
              <a:t>CROP ROTATION</a:t>
            </a:r>
            <a:endParaRPr lang="pl-PL" sz="2400" b="1" dirty="0">
              <a:solidFill>
                <a:srgbClr val="FF0000"/>
              </a:solidFill>
              <a:effectLst>
                <a:outerShdw blurRad="38100" dist="38100" dir="2700000" algn="tl">
                  <a:srgbClr val="000000">
                    <a:alpha val="43137"/>
                  </a:srgbClr>
                </a:outerShdw>
              </a:effectLst>
              <a:latin typeface="+mn-lt"/>
              <a:cs typeface="Arial" panose="020B0604020202020204" pitchFamily="34" charset="0"/>
            </a:endParaRPr>
          </a:p>
        </p:txBody>
      </p:sp>
      <p:pic>
        <p:nvPicPr>
          <p:cNvPr id="14" name="Picture 2" descr="C:\Users\Marta\Desktop\Herbologia\PURE\Zdjęcia PURE\DSC081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80" b="5291"/>
          <a:stretch/>
        </p:blipFill>
        <p:spPr bwMode="auto">
          <a:xfrm>
            <a:off x="4572488" y="1052736"/>
            <a:ext cx="4392000" cy="238887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descr="C:\Users\Marta\Desktop\Herbologia\PURE\Zdjęcia PURE\DSC081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2162" y="2265264"/>
            <a:ext cx="2082326" cy="13856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Obraz 2" descr="DSC08174.JPG"/>
          <p:cNvPicPr>
            <a:picLocks noChangeAspect="1"/>
          </p:cNvPicPr>
          <p:nvPr/>
        </p:nvPicPr>
        <p:blipFill rotWithShape="1">
          <a:blip r:embed="rId5" cstate="print">
            <a:extLst>
              <a:ext uri="{28A0092B-C50C-407E-A947-70E740481C1C}">
                <a14:useLocalDpi xmlns:a14="http://schemas.microsoft.com/office/drawing/2010/main" val="0"/>
              </a:ext>
            </a:extLst>
          </a:blip>
          <a:srcRect t="10122" b="8007"/>
          <a:stretch/>
        </p:blipFill>
        <p:spPr bwMode="auto">
          <a:xfrm>
            <a:off x="4572488" y="3789040"/>
            <a:ext cx="4392000" cy="2392584"/>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Obraz 5" descr="DSC08177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428" y="4935115"/>
            <a:ext cx="1656060" cy="15594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4788024" y="3429000"/>
            <a:ext cx="902811" cy="349968"/>
          </a:xfrm>
          <a:prstGeom prst="rect">
            <a:avLst/>
          </a:prstGeom>
          <a:noFill/>
        </p:spPr>
        <p:txBody>
          <a:bodyPr wrap="none" rtlCol="0">
            <a:spAutoFit/>
          </a:bodyPr>
          <a:lstStyle/>
          <a:p>
            <a:r>
              <a:rPr lang="pl-PL" b="1" dirty="0" smtClean="0">
                <a:solidFill>
                  <a:schemeClr val="tx1"/>
                </a:solidFill>
                <a:effectLst>
                  <a:outerShdw blurRad="38100" dist="38100" dir="2700000" algn="tl">
                    <a:srgbClr val="000000">
                      <a:alpha val="43137"/>
                    </a:srgbClr>
                  </a:outerShdw>
                </a:effectLst>
              </a:rPr>
              <a:t>WOSR</a:t>
            </a:r>
            <a:endParaRPr lang="pl-PL" b="1" dirty="0">
              <a:solidFill>
                <a:schemeClr val="tx1"/>
              </a:solidFill>
              <a:effectLst>
                <a:outerShdw blurRad="38100" dist="38100" dir="2700000" algn="tl">
                  <a:srgbClr val="000000">
                    <a:alpha val="43137"/>
                  </a:srgbClr>
                </a:outerShdw>
              </a:effectLst>
            </a:endParaRPr>
          </a:p>
        </p:txBody>
      </p:sp>
      <p:sp>
        <p:nvSpPr>
          <p:cNvPr id="5" name="pole tekstowe 4"/>
          <p:cNvSpPr txBox="1"/>
          <p:nvPr/>
        </p:nvSpPr>
        <p:spPr>
          <a:xfrm>
            <a:off x="4923000" y="6165304"/>
            <a:ext cx="620683" cy="349968"/>
          </a:xfrm>
          <a:prstGeom prst="rect">
            <a:avLst/>
          </a:prstGeom>
          <a:noFill/>
        </p:spPr>
        <p:txBody>
          <a:bodyPr wrap="none" rtlCol="0">
            <a:spAutoFit/>
          </a:bodyPr>
          <a:lstStyle/>
          <a:p>
            <a:r>
              <a:rPr lang="pl-PL" b="1" dirty="0" smtClean="0">
                <a:solidFill>
                  <a:schemeClr val="tx1"/>
                </a:solidFill>
                <a:effectLst>
                  <a:outerShdw blurRad="38100" dist="38100" dir="2700000" algn="tl">
                    <a:srgbClr val="000000">
                      <a:alpha val="43137"/>
                    </a:srgbClr>
                  </a:outerShdw>
                </a:effectLst>
              </a:rPr>
              <a:t>WW</a:t>
            </a:r>
            <a:endParaRPr lang="pl-PL" b="1" dirty="0">
              <a:solidFill>
                <a:schemeClr val="tx1"/>
              </a:solidFill>
              <a:effectLst>
                <a:outerShdw blurRad="38100" dist="38100" dir="2700000" algn="tl">
                  <a:srgbClr val="000000">
                    <a:alpha val="43137"/>
                  </a:srgbClr>
                </a:outerShdw>
              </a:effectLst>
            </a:endParaRPr>
          </a:p>
        </p:txBody>
      </p:sp>
      <p:sp>
        <p:nvSpPr>
          <p:cNvPr id="28" name="Line 33"/>
          <p:cNvSpPr>
            <a:spLocks noChangeShapeType="1"/>
          </p:cNvSpPr>
          <p:nvPr/>
        </p:nvSpPr>
        <p:spPr bwMode="auto">
          <a:xfrm>
            <a:off x="13785850" y="2332038"/>
            <a:ext cx="1704975"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29" name="Text Box 45"/>
          <p:cNvSpPr txBox="1">
            <a:spLocks noChangeArrowheads="1"/>
          </p:cNvSpPr>
          <p:nvPr/>
        </p:nvSpPr>
        <p:spPr bwMode="auto">
          <a:xfrm>
            <a:off x="14462125" y="2151063"/>
            <a:ext cx="333375" cy="161925"/>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pl-PL" sz="800" b="0" i="0" u="none" strike="noStrike" baseline="0">
                <a:solidFill>
                  <a:srgbClr val="000000"/>
                </a:solidFill>
                <a:latin typeface="Arial"/>
                <a:cs typeface="Arial"/>
              </a:rPr>
              <a:t>22 m</a:t>
            </a:r>
          </a:p>
        </p:txBody>
      </p:sp>
      <p:sp>
        <p:nvSpPr>
          <p:cNvPr id="30" name="Line 8"/>
          <p:cNvSpPr>
            <a:spLocks noChangeShapeType="1"/>
          </p:cNvSpPr>
          <p:nvPr/>
        </p:nvSpPr>
        <p:spPr bwMode="auto">
          <a:xfrm>
            <a:off x="13595350" y="2436813"/>
            <a:ext cx="0" cy="1057275"/>
          </a:xfrm>
          <a:prstGeom prst="line">
            <a:avLst/>
          </a:prstGeom>
          <a:noFill/>
          <a:ln w="9525">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31" name="Text Box 9"/>
          <p:cNvSpPr txBox="1">
            <a:spLocks noChangeArrowheads="1"/>
          </p:cNvSpPr>
          <p:nvPr/>
        </p:nvSpPr>
        <p:spPr bwMode="auto">
          <a:xfrm>
            <a:off x="13395325" y="2693988"/>
            <a:ext cx="190500" cy="371475"/>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vert="vert270"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pl-PL" sz="800" b="0" i="0" u="none" strike="noStrike" baseline="0">
                <a:solidFill>
                  <a:srgbClr val="000000"/>
                </a:solidFill>
                <a:latin typeface="Arial"/>
                <a:cs typeface="Arial"/>
              </a:rPr>
              <a:t>20 m</a:t>
            </a:r>
          </a:p>
        </p:txBody>
      </p:sp>
      <p:grpSp>
        <p:nvGrpSpPr>
          <p:cNvPr id="27" name="Grupa 26"/>
          <p:cNvGrpSpPr/>
          <p:nvPr/>
        </p:nvGrpSpPr>
        <p:grpSpPr>
          <a:xfrm>
            <a:off x="1372547" y="2672741"/>
            <a:ext cx="2304256" cy="3923363"/>
            <a:chOff x="1481176" y="2753012"/>
            <a:chExt cx="2304256" cy="3923363"/>
          </a:xfrm>
        </p:grpSpPr>
        <p:sp>
          <p:nvSpPr>
            <p:cNvPr id="21" name="pole tekstowe 20"/>
            <p:cNvSpPr txBox="1"/>
            <p:nvPr/>
          </p:nvSpPr>
          <p:spPr>
            <a:xfrm>
              <a:off x="2018402" y="2753012"/>
              <a:ext cx="1696234" cy="292709"/>
            </a:xfrm>
            <a:prstGeom prst="rect">
              <a:avLst/>
            </a:prstGeom>
            <a:noFill/>
          </p:spPr>
          <p:txBody>
            <a:bodyPr wrap="none" rtlCol="0">
              <a:spAutoFit/>
            </a:bodyPr>
            <a:lstStyle/>
            <a:p>
              <a:r>
                <a:rPr lang="pl-PL" sz="1400" b="1" dirty="0" smtClean="0">
                  <a:solidFill>
                    <a:schemeClr val="tx1"/>
                  </a:solidFill>
                </a:rPr>
                <a:t>FIRST YEAR 2012</a:t>
              </a:r>
              <a:endParaRPr lang="pl-PL" sz="1400" b="1" dirty="0">
                <a:solidFill>
                  <a:schemeClr val="tx1"/>
                </a:solidFill>
              </a:endParaRPr>
            </a:p>
          </p:txBody>
        </p:sp>
        <p:sp>
          <p:nvSpPr>
            <p:cNvPr id="33" name="pole tekstowe 32"/>
            <p:cNvSpPr txBox="1"/>
            <p:nvPr/>
          </p:nvSpPr>
          <p:spPr>
            <a:xfrm>
              <a:off x="1861154" y="4534400"/>
              <a:ext cx="1691938" cy="264047"/>
            </a:xfrm>
            <a:prstGeom prst="rect">
              <a:avLst/>
            </a:prstGeom>
            <a:noFill/>
          </p:spPr>
          <p:txBody>
            <a:bodyPr wrap="none" rtlCol="0">
              <a:spAutoFit/>
            </a:bodyPr>
            <a:lstStyle/>
            <a:p>
              <a:r>
                <a:rPr lang="pl-PL" sz="1200" b="1" dirty="0" smtClean="0">
                  <a:solidFill>
                    <a:schemeClr val="tx1"/>
                  </a:solidFill>
                </a:rPr>
                <a:t>SECOND YEAR 2013</a:t>
              </a:r>
              <a:endParaRPr lang="pl-PL" sz="1200" b="1" dirty="0">
                <a:solidFill>
                  <a:schemeClr val="tx1"/>
                </a:solidFill>
              </a:endParaRPr>
            </a:p>
          </p:txBody>
        </p:sp>
        <p:sp>
          <p:nvSpPr>
            <p:cNvPr id="34" name="pole tekstowe 33"/>
            <p:cNvSpPr txBox="1"/>
            <p:nvPr/>
          </p:nvSpPr>
          <p:spPr>
            <a:xfrm>
              <a:off x="2033024" y="6383666"/>
              <a:ext cx="1504386" cy="264047"/>
            </a:xfrm>
            <a:prstGeom prst="rect">
              <a:avLst/>
            </a:prstGeom>
            <a:noFill/>
          </p:spPr>
          <p:txBody>
            <a:bodyPr wrap="none" rtlCol="0">
              <a:spAutoFit/>
            </a:bodyPr>
            <a:lstStyle/>
            <a:p>
              <a:r>
                <a:rPr lang="pl-PL" sz="1200" b="1" dirty="0" smtClean="0">
                  <a:solidFill>
                    <a:schemeClr val="tx1"/>
                  </a:solidFill>
                </a:rPr>
                <a:t>THIRD YEAR 2014</a:t>
              </a:r>
              <a:endParaRPr lang="pl-PL" sz="1200" b="1" dirty="0">
                <a:solidFill>
                  <a:schemeClr val="tx1"/>
                </a:solidFill>
              </a:endParaRPr>
            </a:p>
          </p:txBody>
        </p:sp>
        <p:sp>
          <p:nvSpPr>
            <p:cNvPr id="26" name="Prostokąt 25"/>
            <p:cNvSpPr/>
            <p:nvPr/>
          </p:nvSpPr>
          <p:spPr bwMode="auto">
            <a:xfrm>
              <a:off x="1481176" y="4804167"/>
              <a:ext cx="2304256" cy="1872208"/>
            </a:xfrm>
            <a:prstGeom prst="rect">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pPr>
              <a:endParaRPr kumimoji="0" lang="pl-PL" sz="1800" b="0" i="0" u="none" strike="noStrike" cap="none" normalizeH="0" baseline="0" smtClean="0">
                <a:ln>
                  <a:noFill/>
                </a:ln>
                <a:solidFill>
                  <a:schemeClr val="bg1"/>
                </a:solidFill>
                <a:effectLst/>
                <a:latin typeface="Arial" charset="0"/>
              </a:endParaRPr>
            </a:p>
          </p:txBody>
        </p:sp>
      </p:grpSp>
    </p:spTree>
    <p:extLst>
      <p:ext uri="{BB962C8B-B14F-4D97-AF65-F5344CB8AC3E}">
        <p14:creationId xmlns:p14="http://schemas.microsoft.com/office/powerpoint/2010/main" val="3429779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a 14"/>
          <p:cNvGraphicFramePr>
            <a:graphicFrameLocks noGrp="1"/>
          </p:cNvGraphicFramePr>
          <p:nvPr>
            <p:extLst>
              <p:ext uri="{D42A27DB-BD31-4B8C-83A1-F6EECF244321}">
                <p14:modId xmlns:p14="http://schemas.microsoft.com/office/powerpoint/2010/main" val="4256364246"/>
              </p:ext>
            </p:extLst>
          </p:nvPr>
        </p:nvGraphicFramePr>
        <p:xfrm>
          <a:off x="746215" y="746234"/>
          <a:ext cx="2592289" cy="5486400"/>
        </p:xfrm>
        <a:graphic>
          <a:graphicData uri="http://schemas.openxmlformats.org/drawingml/2006/table">
            <a:tbl>
              <a:tblPr/>
              <a:tblGrid>
                <a:gridCol w="207703"/>
                <a:gridCol w="239656"/>
                <a:gridCol w="563194"/>
                <a:gridCol w="227674"/>
                <a:gridCol w="563194"/>
                <a:gridCol w="227674"/>
                <a:gridCol w="563194"/>
              </a:tblGrid>
              <a:tr h="178998">
                <a:tc>
                  <a:txBody>
                    <a:bodyPr/>
                    <a:lstStyle/>
                    <a:p>
                      <a:pPr algn="l" fontAlgn="b"/>
                      <a:endParaRPr lang="pl-PL" sz="1200" b="0" i="0" u="none" strike="noStrike" dirty="0">
                        <a:effectLst/>
                        <a:latin typeface="Arial"/>
                      </a:endParaRPr>
                    </a:p>
                  </a:txBody>
                  <a:tcPr marL="0" marR="0" marT="0" marB="0">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smtClean="0">
                          <a:effectLst/>
                          <a:latin typeface="Arial"/>
                        </a:rPr>
                        <a:t> </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WOSR</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SB</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80730">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c>
                  <a:txBody>
                    <a:bodyPr/>
                    <a:lstStyle/>
                    <a:p>
                      <a:pPr algn="ctr"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SB</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R2</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a:effectLst/>
                          <a:latin typeface="Arial"/>
                        </a:rPr>
                        <a:t> </a:t>
                      </a:r>
                      <a:endParaRPr lang="pl-PL" sz="1050" b="1"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SB</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WW</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bl>
          </a:graphicData>
        </a:graphic>
      </p:graphicFrame>
      <p:sp>
        <p:nvSpPr>
          <p:cNvPr id="6" name="Symbol zastępczy zawartości 5"/>
          <p:cNvSpPr>
            <a:spLocks noGrp="1"/>
          </p:cNvSpPr>
          <p:nvPr>
            <p:ph idx="1"/>
          </p:nvPr>
        </p:nvSpPr>
        <p:spPr>
          <a:xfrm>
            <a:off x="506551" y="386357"/>
            <a:ext cx="8640960" cy="792088"/>
          </a:xfrm>
          <a:ln>
            <a:noFill/>
          </a:ln>
        </p:spPr>
        <p:txBody>
          <a:bodyPr>
            <a:normAutofit fontScale="92500"/>
          </a:bodyPr>
          <a:lstStyle/>
          <a:p>
            <a:r>
              <a:rPr lang="pl-PL" sz="1800" b="1" u="sng" dirty="0" err="1" smtClean="0">
                <a:solidFill>
                  <a:srgbClr val="FF3300"/>
                </a:solidFill>
                <a:effectLst>
                  <a:outerShdw blurRad="38100" dist="38100" dir="2700000" algn="tl">
                    <a:srgbClr val="000000">
                      <a:alpha val="43137"/>
                    </a:srgbClr>
                  </a:outerShdw>
                </a:effectLst>
              </a:rPr>
              <a:t>intermediate</a:t>
            </a:r>
            <a:r>
              <a:rPr lang="pl-PL" sz="1800" b="1" u="sng" dirty="0" smtClean="0">
                <a:solidFill>
                  <a:srgbClr val="FF3300"/>
                </a:solidFill>
                <a:effectLst>
                  <a:outerShdw blurRad="38100" dist="38100" dir="2700000" algn="tl">
                    <a:srgbClr val="000000">
                      <a:alpha val="43137"/>
                    </a:srgbClr>
                  </a:outerShdw>
                </a:effectLst>
              </a:rPr>
              <a:t> </a:t>
            </a:r>
            <a:r>
              <a:rPr lang="pl-PL" sz="1800" b="1" u="sng" dirty="0">
                <a:solidFill>
                  <a:srgbClr val="FF3300"/>
                </a:solidFill>
                <a:effectLst>
                  <a:outerShdw blurRad="38100" dist="38100" dir="2700000" algn="tl">
                    <a:srgbClr val="000000">
                      <a:alpha val="43137"/>
                    </a:srgbClr>
                  </a:outerShdw>
                </a:effectLst>
              </a:rPr>
              <a:t>IPM </a:t>
            </a:r>
            <a:r>
              <a:rPr lang="pl-PL" sz="1800" b="1" u="sng" dirty="0" smtClean="0">
                <a:solidFill>
                  <a:srgbClr val="FF3300"/>
                </a:solidFill>
                <a:effectLst>
                  <a:outerShdw blurRad="38100" dist="38100" dir="2700000" algn="tl">
                    <a:srgbClr val="000000">
                      <a:alpha val="43137"/>
                    </a:srgbClr>
                  </a:outerShdw>
                </a:effectLst>
              </a:rPr>
              <a:t>(IS</a:t>
            </a:r>
            <a:r>
              <a:rPr lang="pl-PL" sz="1800" b="1" u="sng" dirty="0" smtClean="0">
                <a:solidFill>
                  <a:srgbClr val="FF3300"/>
                </a:solidFill>
              </a:rPr>
              <a:t>) </a:t>
            </a:r>
          </a:p>
          <a:p>
            <a:pPr marL="0" indent="0">
              <a:buNone/>
            </a:pPr>
            <a:r>
              <a:rPr lang="pl-PL" sz="1600" b="1" dirty="0"/>
              <a:t>3-year of </a:t>
            </a:r>
            <a:r>
              <a:rPr lang="pl-PL" sz="1600" b="1" dirty="0" err="1"/>
              <a:t>crop</a:t>
            </a:r>
            <a:r>
              <a:rPr lang="pl-PL" sz="1600" b="1" dirty="0"/>
              <a:t> </a:t>
            </a:r>
            <a:r>
              <a:rPr lang="pl-PL" sz="1600" b="1" dirty="0" err="1"/>
              <a:t>rotation</a:t>
            </a:r>
            <a:r>
              <a:rPr lang="pl-PL" sz="1600" b="1" dirty="0"/>
              <a:t> </a:t>
            </a:r>
            <a:r>
              <a:rPr lang="pl-PL" sz="1600" b="1" dirty="0" smtClean="0">
                <a:solidFill>
                  <a:srgbClr val="000000"/>
                </a:solidFill>
              </a:rPr>
              <a:t>: </a:t>
            </a:r>
            <a:r>
              <a:rPr lang="pl-PL" sz="1600" b="1" dirty="0" err="1">
                <a:solidFill>
                  <a:srgbClr val="006600"/>
                </a:solidFill>
              </a:rPr>
              <a:t>winter</a:t>
            </a:r>
            <a:r>
              <a:rPr lang="pl-PL" sz="1600" b="1" dirty="0">
                <a:solidFill>
                  <a:srgbClr val="006600"/>
                </a:solidFill>
              </a:rPr>
              <a:t> </a:t>
            </a:r>
            <a:r>
              <a:rPr lang="pl-PL" sz="1600" b="1" dirty="0" err="1">
                <a:solidFill>
                  <a:srgbClr val="006600"/>
                </a:solidFill>
              </a:rPr>
              <a:t>oilseed</a:t>
            </a:r>
            <a:r>
              <a:rPr lang="pl-PL" sz="1600" b="1" dirty="0">
                <a:solidFill>
                  <a:srgbClr val="006600"/>
                </a:solidFill>
              </a:rPr>
              <a:t> </a:t>
            </a:r>
            <a:r>
              <a:rPr lang="pl-PL" sz="1600" b="1" dirty="0" err="1">
                <a:solidFill>
                  <a:srgbClr val="006600"/>
                </a:solidFill>
              </a:rPr>
              <a:t>rape</a:t>
            </a:r>
            <a:r>
              <a:rPr lang="pl-PL" sz="1600" b="1" dirty="0">
                <a:solidFill>
                  <a:srgbClr val="006600"/>
                </a:solidFill>
              </a:rPr>
              <a:t> </a:t>
            </a:r>
            <a:r>
              <a:rPr lang="pl-PL" sz="1600" b="1" dirty="0"/>
              <a:t>(WOSR) – </a:t>
            </a:r>
            <a:r>
              <a:rPr lang="pl-PL" sz="1600" b="1" dirty="0" err="1">
                <a:solidFill>
                  <a:srgbClr val="FF0000"/>
                </a:solidFill>
              </a:rPr>
              <a:t>winter</a:t>
            </a:r>
            <a:r>
              <a:rPr lang="pl-PL" sz="1600" b="1" dirty="0">
                <a:solidFill>
                  <a:srgbClr val="FF0000"/>
                </a:solidFill>
              </a:rPr>
              <a:t> </a:t>
            </a:r>
            <a:r>
              <a:rPr lang="pl-PL" sz="1600" b="1" dirty="0" err="1">
                <a:solidFill>
                  <a:srgbClr val="FF0000"/>
                </a:solidFill>
              </a:rPr>
              <a:t>wheat</a:t>
            </a:r>
            <a:r>
              <a:rPr lang="pl-PL" sz="1600" b="1" dirty="0">
                <a:solidFill>
                  <a:srgbClr val="FF0000"/>
                </a:solidFill>
              </a:rPr>
              <a:t> </a:t>
            </a:r>
            <a:r>
              <a:rPr lang="pl-PL" sz="1600" b="1" dirty="0"/>
              <a:t>(WW)– </a:t>
            </a:r>
            <a:r>
              <a:rPr lang="pl-PL" sz="1600" b="1" dirty="0" smtClean="0">
                <a:solidFill>
                  <a:srgbClr val="0000CC"/>
                </a:solidFill>
              </a:rPr>
              <a:t>spring </a:t>
            </a:r>
            <a:r>
              <a:rPr lang="pl-PL" sz="1600" b="1" dirty="0" err="1" smtClean="0">
                <a:solidFill>
                  <a:srgbClr val="0000CC"/>
                </a:solidFill>
              </a:rPr>
              <a:t>barley</a:t>
            </a:r>
            <a:r>
              <a:rPr lang="pl-PL" sz="1600" b="1" dirty="0" smtClean="0">
                <a:solidFill>
                  <a:srgbClr val="0000CC"/>
                </a:solidFill>
              </a:rPr>
              <a:t> </a:t>
            </a:r>
            <a:r>
              <a:rPr lang="pl-PL" sz="1600" b="1" dirty="0" smtClean="0">
                <a:solidFill>
                  <a:srgbClr val="000000"/>
                </a:solidFill>
              </a:rPr>
              <a:t>(SB)</a:t>
            </a:r>
            <a:endParaRPr lang="pl-PL" sz="1600" b="1" dirty="0">
              <a:solidFill>
                <a:srgbClr val="000000"/>
              </a:solidFill>
            </a:endParaRPr>
          </a:p>
          <a:p>
            <a:endParaRPr lang="pl-PL" dirty="0"/>
          </a:p>
        </p:txBody>
      </p:sp>
      <p:sp>
        <p:nvSpPr>
          <p:cNvPr id="2" name="pole tekstowe 1"/>
          <p:cNvSpPr txBox="1"/>
          <p:nvPr/>
        </p:nvSpPr>
        <p:spPr>
          <a:xfrm>
            <a:off x="611560" y="50154"/>
            <a:ext cx="5616624" cy="435825"/>
          </a:xfrm>
          <a:prstGeom prst="rect">
            <a:avLst/>
          </a:prstGeom>
          <a:noFill/>
        </p:spPr>
        <p:txBody>
          <a:bodyPr wrap="square" rtlCol="0">
            <a:spAutoFit/>
          </a:bodyPr>
          <a:lstStyle/>
          <a:p>
            <a:pPr algn="r"/>
            <a:r>
              <a:rPr lang="pl-PL" sz="2400" b="1" dirty="0">
                <a:solidFill>
                  <a:srgbClr val="FF0000"/>
                </a:solidFill>
                <a:effectLst>
                  <a:outerShdw blurRad="38100" dist="38100" dir="2700000" algn="tl">
                    <a:srgbClr val="000000">
                      <a:alpha val="43137"/>
                    </a:srgbClr>
                  </a:outerShdw>
                </a:effectLst>
                <a:cs typeface="Arial" panose="020B0604020202020204" pitchFamily="34" charset="0"/>
              </a:rPr>
              <a:t>CROP </a:t>
            </a:r>
            <a:r>
              <a:rPr lang="pl-PL" sz="2400" b="1" dirty="0" smtClean="0">
                <a:solidFill>
                  <a:srgbClr val="FF0000"/>
                </a:solidFill>
                <a:effectLst>
                  <a:outerShdw blurRad="38100" dist="38100" dir="2700000" algn="tl">
                    <a:srgbClr val="000000">
                      <a:alpha val="43137"/>
                    </a:srgbClr>
                  </a:outerShdw>
                </a:effectLst>
                <a:cs typeface="Arial" panose="020B0604020202020204" pitchFamily="34" charset="0"/>
              </a:rPr>
              <a:t>ROTATION</a:t>
            </a:r>
            <a:endParaRPr lang="pl-PL" sz="2400" b="1" dirty="0">
              <a:solidFill>
                <a:srgbClr val="FF0000"/>
              </a:solidFill>
              <a:effectLst>
                <a:outerShdw blurRad="38100" dist="38100" dir="2700000" algn="tl">
                  <a:srgbClr val="000000">
                    <a:alpha val="43137"/>
                  </a:srgbClr>
                </a:outerShdw>
              </a:effectLst>
              <a:cs typeface="Arial" panose="020B0604020202020204" pitchFamily="34"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671" y="1124744"/>
            <a:ext cx="3567737" cy="263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4077072"/>
            <a:ext cx="5184576" cy="229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a 15"/>
          <p:cNvGrpSpPr/>
          <p:nvPr/>
        </p:nvGrpSpPr>
        <p:grpSpPr>
          <a:xfrm>
            <a:off x="1115616" y="2641586"/>
            <a:ext cx="2304256" cy="3897439"/>
            <a:chOff x="1629032" y="2785605"/>
            <a:chExt cx="2304256" cy="3897439"/>
          </a:xfrm>
        </p:grpSpPr>
        <p:sp>
          <p:nvSpPr>
            <p:cNvPr id="17" name="pole tekstowe 16"/>
            <p:cNvSpPr txBox="1"/>
            <p:nvPr/>
          </p:nvSpPr>
          <p:spPr>
            <a:xfrm>
              <a:off x="2050447" y="2785605"/>
              <a:ext cx="1523622" cy="264047"/>
            </a:xfrm>
            <a:prstGeom prst="rect">
              <a:avLst/>
            </a:prstGeom>
            <a:noFill/>
          </p:spPr>
          <p:txBody>
            <a:bodyPr wrap="none" rtlCol="0">
              <a:spAutoFit/>
            </a:bodyPr>
            <a:lstStyle/>
            <a:p>
              <a:r>
                <a:rPr lang="pl-PL" sz="1200" b="1" dirty="0" smtClean="0">
                  <a:solidFill>
                    <a:schemeClr val="tx1"/>
                  </a:solidFill>
                </a:rPr>
                <a:t>FIRST  YEAR 2012</a:t>
              </a:r>
              <a:endParaRPr lang="pl-PL" sz="1200" b="1" dirty="0">
                <a:solidFill>
                  <a:schemeClr val="tx1"/>
                </a:solidFill>
              </a:endParaRPr>
            </a:p>
          </p:txBody>
        </p:sp>
        <p:sp>
          <p:nvSpPr>
            <p:cNvPr id="18" name="pole tekstowe 17"/>
            <p:cNvSpPr txBox="1"/>
            <p:nvPr/>
          </p:nvSpPr>
          <p:spPr>
            <a:xfrm>
              <a:off x="1967176" y="4504445"/>
              <a:ext cx="1691938" cy="264047"/>
            </a:xfrm>
            <a:prstGeom prst="rect">
              <a:avLst/>
            </a:prstGeom>
            <a:noFill/>
          </p:spPr>
          <p:txBody>
            <a:bodyPr wrap="none" rtlCol="0">
              <a:spAutoFit/>
            </a:bodyPr>
            <a:lstStyle/>
            <a:p>
              <a:r>
                <a:rPr lang="pl-PL" sz="1200" b="1" dirty="0" smtClean="0">
                  <a:solidFill>
                    <a:schemeClr val="tx1"/>
                  </a:solidFill>
                </a:rPr>
                <a:t>SECOND YEAR 2013</a:t>
              </a:r>
              <a:endParaRPr lang="pl-PL" sz="1200" b="1" dirty="0">
                <a:solidFill>
                  <a:schemeClr val="tx1"/>
                </a:solidFill>
              </a:endParaRPr>
            </a:p>
          </p:txBody>
        </p:sp>
        <p:sp>
          <p:nvSpPr>
            <p:cNvPr id="19" name="pole tekstowe 18"/>
            <p:cNvSpPr txBox="1"/>
            <p:nvPr/>
          </p:nvSpPr>
          <p:spPr>
            <a:xfrm>
              <a:off x="1970644" y="6376653"/>
              <a:ext cx="1504386" cy="264047"/>
            </a:xfrm>
            <a:prstGeom prst="rect">
              <a:avLst/>
            </a:prstGeom>
            <a:noFill/>
          </p:spPr>
          <p:txBody>
            <a:bodyPr wrap="none" rtlCol="0">
              <a:spAutoFit/>
            </a:bodyPr>
            <a:lstStyle/>
            <a:p>
              <a:r>
                <a:rPr lang="pl-PL" sz="1200" b="1" dirty="0" smtClean="0">
                  <a:solidFill>
                    <a:schemeClr val="tx1"/>
                  </a:solidFill>
                </a:rPr>
                <a:t>THIRD YEAR 2014</a:t>
              </a:r>
              <a:endParaRPr lang="pl-PL" sz="1200" b="1" dirty="0">
                <a:solidFill>
                  <a:schemeClr val="tx1"/>
                </a:solidFill>
              </a:endParaRPr>
            </a:p>
          </p:txBody>
        </p:sp>
        <p:sp>
          <p:nvSpPr>
            <p:cNvPr id="20" name="Prostokąt 19"/>
            <p:cNvSpPr/>
            <p:nvPr/>
          </p:nvSpPr>
          <p:spPr bwMode="auto">
            <a:xfrm>
              <a:off x="1629032" y="4810836"/>
              <a:ext cx="2304256" cy="187220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pPr>
              <a:endParaRPr kumimoji="0" lang="pl-PL" sz="1800" b="0" i="0" u="none" strike="noStrike" cap="none" normalizeH="0" baseline="0" smtClean="0">
                <a:ln>
                  <a:noFill/>
                </a:ln>
                <a:solidFill>
                  <a:schemeClr val="bg1"/>
                </a:solidFill>
                <a:effectLst/>
                <a:latin typeface="Arial" charset="0"/>
              </a:endParaRPr>
            </a:p>
          </p:txBody>
        </p:sp>
      </p:grpSp>
      <p:sp>
        <p:nvSpPr>
          <p:cNvPr id="3" name="pole tekstowe 2"/>
          <p:cNvSpPr txBox="1"/>
          <p:nvPr/>
        </p:nvSpPr>
        <p:spPr>
          <a:xfrm>
            <a:off x="5364088" y="3799112"/>
            <a:ext cx="2082621" cy="349968"/>
          </a:xfrm>
          <a:prstGeom prst="rect">
            <a:avLst/>
          </a:prstGeom>
          <a:noFill/>
        </p:spPr>
        <p:txBody>
          <a:bodyPr wrap="none" rtlCol="0">
            <a:spAutoFit/>
          </a:bodyPr>
          <a:lstStyle/>
          <a:p>
            <a:r>
              <a:rPr lang="pl-PL" b="1" dirty="0" smtClean="0">
                <a:solidFill>
                  <a:schemeClr val="tx1"/>
                </a:solidFill>
              </a:rPr>
              <a:t>SPRING BARLEY</a:t>
            </a:r>
            <a:endParaRPr lang="pl-PL" b="1" dirty="0">
              <a:solidFill>
                <a:schemeClr val="tx1"/>
              </a:solidFill>
            </a:endParaRPr>
          </a:p>
        </p:txBody>
      </p:sp>
    </p:spTree>
    <p:extLst>
      <p:ext uri="{BB962C8B-B14F-4D97-AF65-F5344CB8AC3E}">
        <p14:creationId xmlns:p14="http://schemas.microsoft.com/office/powerpoint/2010/main" val="4187933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a 12"/>
          <p:cNvGraphicFramePr>
            <a:graphicFrameLocks noGrp="1"/>
          </p:cNvGraphicFramePr>
          <p:nvPr>
            <p:extLst>
              <p:ext uri="{D42A27DB-BD31-4B8C-83A1-F6EECF244321}">
                <p14:modId xmlns:p14="http://schemas.microsoft.com/office/powerpoint/2010/main" val="163318518"/>
              </p:ext>
            </p:extLst>
          </p:nvPr>
        </p:nvGraphicFramePr>
        <p:xfrm>
          <a:off x="6084168" y="764704"/>
          <a:ext cx="2592289" cy="5486400"/>
        </p:xfrm>
        <a:graphic>
          <a:graphicData uri="http://schemas.openxmlformats.org/drawingml/2006/table">
            <a:tbl>
              <a:tblPr/>
              <a:tblGrid>
                <a:gridCol w="207703"/>
                <a:gridCol w="239656"/>
                <a:gridCol w="563194"/>
                <a:gridCol w="227674"/>
                <a:gridCol w="563194"/>
                <a:gridCol w="227674"/>
                <a:gridCol w="563194"/>
              </a:tblGrid>
              <a:tr h="178998">
                <a:tc>
                  <a:txBody>
                    <a:bodyPr/>
                    <a:lstStyle/>
                    <a:p>
                      <a:pPr algn="l" fontAlgn="b"/>
                      <a:endParaRPr lang="pl-PL" sz="1200" b="0" i="0" u="none" strike="noStrike" dirty="0">
                        <a:effectLst/>
                        <a:latin typeface="Arial"/>
                      </a:endParaRPr>
                    </a:p>
                  </a:txBody>
                  <a:tcPr marL="0" marR="0" marT="0" marB="0">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99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99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smtClean="0">
                          <a:effectLst/>
                          <a:latin typeface="Arial"/>
                        </a:rPr>
                        <a:t> </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WOSR</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 + cc</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9900"/>
                    </a:solidFill>
                  </a:tcPr>
                </a:tc>
                <a:tc>
                  <a:txBody>
                    <a:bodyPr/>
                    <a:lstStyle/>
                    <a:p>
                      <a:pPr algn="l"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SB</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80730">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99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99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WW + cc</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9900"/>
                    </a:solidFill>
                  </a:tcPr>
                </a:tc>
                <a:tc>
                  <a:txBody>
                    <a:bodyPr/>
                    <a:lstStyle/>
                    <a:p>
                      <a:pPr algn="ctr" fontAlgn="b"/>
                      <a:r>
                        <a:rPr lang="pl-PL" sz="1200" b="1"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solidFill>
                            <a:srgbClr val="000000"/>
                          </a:solidFill>
                          <a:effectLst/>
                          <a:latin typeface="Arial"/>
                        </a:rPr>
                        <a:t>SB</a:t>
                      </a:r>
                      <a:endParaRPr lang="pl-PL" sz="1200" b="1" i="0" u="none" strike="noStrike" dirty="0">
                        <a:solidFill>
                          <a:srgbClr val="000000"/>
                        </a:solidFill>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solidFill>
                            <a:srgbClr val="000000"/>
                          </a:solidFill>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w="12700" cap="flat" cmpd="sng" algn="ctr">
                      <a:solidFill>
                        <a:srgbClr val="FF0000"/>
                      </a:solidFill>
                      <a:prstDash val="solid"/>
                      <a:round/>
                      <a:headEnd type="none" w="med" len="med"/>
                      <a:tailEnd type="none" w="med" len="med"/>
                    </a:lnT>
                    <a:lnB>
                      <a:noFill/>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dirty="0">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pl-PL" sz="1200" b="0" i="0" u="none" strike="noStrike">
                        <a:effectLst/>
                        <a:latin typeface="Arial"/>
                      </a:endParaRPr>
                    </a:p>
                  </a:txBody>
                  <a:tcPr marL="0" marR="0" marT="0" marB="0" anchor="b">
                    <a:lnL>
                      <a:noFill/>
                    </a:lnL>
                    <a:lnR>
                      <a:noFill/>
                    </a:lnR>
                    <a:lnT>
                      <a:noFill/>
                    </a:lnT>
                    <a:lnB w="12700" cap="flat" cmpd="sng" algn="ctr">
                      <a:solidFill>
                        <a:srgbClr val="FF0000"/>
                      </a:solidFill>
                      <a:prstDash val="solid"/>
                      <a:round/>
                      <a:headEnd type="none" w="med" len="med"/>
                      <a:tailEnd type="none" w="med" len="med"/>
                    </a:lnB>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chemeClr val="bg1"/>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00FF00"/>
                    </a:solidFill>
                  </a:tcPr>
                </a:tc>
                <a:tc>
                  <a:txBody>
                    <a:bodyPr/>
                    <a:lstStyle/>
                    <a:p>
                      <a:pPr algn="ctr"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c>
                  <a:txBody>
                    <a:bodyPr/>
                    <a:lstStyle/>
                    <a:p>
                      <a:pPr algn="ctr" fontAlgn="b"/>
                      <a:r>
                        <a:rPr lang="pl-PL" sz="1200" b="0" i="0" u="none" strike="noStrike" dirty="0" smtClean="0">
                          <a:effectLst/>
                          <a:latin typeface="Arial"/>
                        </a:rPr>
                        <a:t>R3</a:t>
                      </a:r>
                      <a:endParaRPr lang="pl-PL" sz="1200" b="0"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solidFill>
                      <a:srgbClr val="FF99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fontAlgn="b"/>
                      <a:r>
                        <a:rPr lang="pl-PL" sz="1200" b="0" i="0" u="none" strike="noStrike" dirty="0">
                          <a:effectLst/>
                          <a:latin typeface="Arial"/>
                        </a:rPr>
                        <a:t> </a:t>
                      </a:r>
                      <a:endParaRPr lang="pl-PL" sz="1050" b="1" i="0" u="none" strike="noStrike" dirty="0">
                        <a:effectLst/>
                        <a:latin typeface="Arial"/>
                      </a:endParaRP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chemeClr val="bg1"/>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00FF00"/>
                    </a:solidFill>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solidFill>
                      <a:srgbClr val="FF99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SB</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chemeClr val="bg1"/>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WOSR</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00FF00"/>
                    </a:solidFill>
                  </a:tcPr>
                </a:tc>
                <a:tc>
                  <a:txBody>
                    <a:bodyPr/>
                    <a:lstStyle/>
                    <a:p>
                      <a:pPr algn="ctr" fontAlgn="b"/>
                      <a:r>
                        <a:rPr lang="pl-PL" sz="1200" b="1"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rowSpan="6">
                  <a:txBody>
                    <a:bodyPr/>
                    <a:lstStyle/>
                    <a:p>
                      <a:pPr algn="ctr" fontAlgn="ctr"/>
                      <a:r>
                        <a:rPr lang="pl-PL" sz="1200" b="1" i="0" u="none" strike="noStrike" dirty="0" smtClean="0">
                          <a:effectLst/>
                          <a:latin typeface="Arial"/>
                        </a:rPr>
                        <a:t>WW + cc</a:t>
                      </a:r>
                      <a:endParaRPr lang="pl-PL" sz="1200" b="1" i="0" u="none" strike="noStrike" dirty="0">
                        <a:effectLst/>
                        <a:latin typeface="Arial"/>
                      </a:endParaRPr>
                    </a:p>
                  </a:txBody>
                  <a:tcPr marL="0" marR="0" marT="0" marB="0" vert="vert27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solidFill>
                      <a:srgbClr val="FF9900"/>
                    </a:solidFill>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r>
              <a:tr h="178998">
                <a:tc>
                  <a:txBody>
                    <a:bodyPr/>
                    <a:lstStyle/>
                    <a:p>
                      <a:pPr algn="l" fontAlgn="b"/>
                      <a:endParaRPr lang="pl-PL" sz="1200" b="0" i="0" u="none" strike="noStrike">
                        <a:effectLst/>
                        <a:latin typeface="Arial"/>
                      </a:endParaRPr>
                    </a:p>
                  </a:txBody>
                  <a:tcPr marL="0" marR="0" marT="0" marB="0" anchor="b">
                    <a:lnL>
                      <a:noFill/>
                    </a:lnL>
                    <a:lnR>
                      <a:noFill/>
                    </a:lnR>
                    <a:lnT>
                      <a:noFill/>
                    </a:lnT>
                    <a:lnB>
                      <a:noFill/>
                    </a:lnB>
                  </a:tcPr>
                </a:tc>
                <a:tc>
                  <a:txBody>
                    <a:bodyPr/>
                    <a:lstStyle/>
                    <a:p>
                      <a:pPr algn="l" fontAlgn="b"/>
                      <a:endParaRPr lang="pl-PL" sz="1200" b="0" i="0" u="none" strike="noStrike">
                        <a:effectLst/>
                        <a:latin typeface="Arial"/>
                      </a:endParaRPr>
                    </a:p>
                  </a:txBody>
                  <a:tcPr marL="0" marR="0" marT="0" marB="0" anchor="b">
                    <a:lnL>
                      <a:noFill/>
                    </a:lnL>
                    <a:lnR w="12700" cap="flat" cmpd="sng" algn="ctr">
                      <a:solidFill>
                        <a:srgbClr val="FF0000"/>
                      </a:solidFill>
                      <a:prstDash val="solid"/>
                      <a:round/>
                      <a:headEnd type="none" w="med" len="med"/>
                      <a:tailEnd type="none" w="med" len="med"/>
                    </a:lnR>
                    <a:lnT>
                      <a:noFill/>
                    </a:lnT>
                    <a:lnB>
                      <a:noFill/>
                    </a:lnB>
                  </a:tcPr>
                </a:tc>
                <a:tc vMerge="1">
                  <a:txBody>
                    <a:bodyPr/>
                    <a:lstStyle/>
                    <a:p>
                      <a:endParaRPr lang="pl-PL"/>
                    </a:p>
                  </a:txBody>
                  <a:tcPr/>
                </a:tc>
                <a:tc>
                  <a:txBody>
                    <a:bodyPr/>
                    <a:lstStyle/>
                    <a:p>
                      <a:pPr algn="l" fontAlgn="b"/>
                      <a:r>
                        <a:rPr lang="pl-PL" sz="1200" b="0" i="0" u="none" strike="noStrike">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c>
                  <a:txBody>
                    <a:bodyPr/>
                    <a:lstStyle/>
                    <a:p>
                      <a:pPr algn="l" fontAlgn="b"/>
                      <a:r>
                        <a:rPr lang="pl-PL" sz="1200" b="0" i="0" u="none" strike="noStrike" dirty="0">
                          <a:effectLst/>
                          <a:latin typeface="Arial"/>
                        </a:rPr>
                        <a:t> </a:t>
                      </a:r>
                    </a:p>
                  </a:txBody>
                  <a:tcPr marL="0" marR="0" marT="0"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c vMerge="1">
                  <a:txBody>
                    <a:bodyPr/>
                    <a:lstStyle/>
                    <a:p>
                      <a:endParaRPr lang="pl-PL"/>
                    </a:p>
                  </a:txBody>
                  <a:tcPr/>
                </a:tc>
              </a:tr>
            </a:tbl>
          </a:graphicData>
        </a:graphic>
      </p:graphicFrame>
      <p:sp>
        <p:nvSpPr>
          <p:cNvPr id="6" name="Symbol zastępczy zawartości 5"/>
          <p:cNvSpPr>
            <a:spLocks noGrp="1"/>
          </p:cNvSpPr>
          <p:nvPr>
            <p:ph idx="1"/>
          </p:nvPr>
        </p:nvSpPr>
        <p:spPr>
          <a:xfrm>
            <a:off x="611560" y="410115"/>
            <a:ext cx="8432424" cy="1008111"/>
          </a:xfrm>
          <a:ln>
            <a:noFill/>
          </a:ln>
        </p:spPr>
        <p:txBody>
          <a:bodyPr>
            <a:normAutofit/>
          </a:bodyPr>
          <a:lstStyle/>
          <a:p>
            <a:r>
              <a:rPr lang="pl-PL" sz="1800" b="1" u="sng" dirty="0" err="1" smtClean="0">
                <a:solidFill>
                  <a:srgbClr val="990099"/>
                </a:solidFill>
              </a:rPr>
              <a:t>advanced</a:t>
            </a:r>
            <a:r>
              <a:rPr lang="pl-PL" sz="1800" b="1" u="sng" dirty="0" smtClean="0">
                <a:solidFill>
                  <a:srgbClr val="990099"/>
                </a:solidFill>
              </a:rPr>
              <a:t> </a:t>
            </a:r>
            <a:r>
              <a:rPr lang="pl-PL" sz="1800" b="1" u="sng" dirty="0">
                <a:solidFill>
                  <a:srgbClr val="990099"/>
                </a:solidFill>
              </a:rPr>
              <a:t>IPM </a:t>
            </a:r>
            <a:r>
              <a:rPr lang="pl-PL" sz="1800" b="1" u="sng" dirty="0" smtClean="0">
                <a:solidFill>
                  <a:srgbClr val="990099"/>
                </a:solidFill>
              </a:rPr>
              <a:t>system (AS) </a:t>
            </a:r>
          </a:p>
          <a:p>
            <a:pPr marL="0" indent="0">
              <a:buNone/>
            </a:pPr>
            <a:r>
              <a:rPr lang="pl-PL" sz="1600" b="1" dirty="0"/>
              <a:t>3-year of </a:t>
            </a:r>
            <a:r>
              <a:rPr lang="pl-PL" sz="1600" b="1" dirty="0" err="1"/>
              <a:t>crop</a:t>
            </a:r>
            <a:r>
              <a:rPr lang="pl-PL" sz="1600" b="1" dirty="0"/>
              <a:t> </a:t>
            </a:r>
            <a:r>
              <a:rPr lang="pl-PL" sz="1600" b="1" dirty="0" err="1"/>
              <a:t>rotation</a:t>
            </a:r>
            <a:r>
              <a:rPr lang="pl-PL" sz="1600" b="1" dirty="0"/>
              <a:t> </a:t>
            </a:r>
            <a:r>
              <a:rPr lang="pl-PL" sz="1600" b="1" dirty="0" smtClean="0">
                <a:solidFill>
                  <a:srgbClr val="000000"/>
                </a:solidFill>
              </a:rPr>
              <a:t>: </a:t>
            </a:r>
            <a:r>
              <a:rPr lang="pl-PL" sz="1600" b="1" dirty="0" err="1" smtClean="0">
                <a:solidFill>
                  <a:srgbClr val="006600"/>
                </a:solidFill>
              </a:rPr>
              <a:t>winter</a:t>
            </a:r>
            <a:r>
              <a:rPr lang="pl-PL" sz="1600" b="1" dirty="0" smtClean="0">
                <a:solidFill>
                  <a:srgbClr val="006600"/>
                </a:solidFill>
              </a:rPr>
              <a:t> </a:t>
            </a:r>
            <a:r>
              <a:rPr lang="pl-PL" sz="1600" b="1" dirty="0" err="1" smtClean="0">
                <a:solidFill>
                  <a:srgbClr val="006600"/>
                </a:solidFill>
              </a:rPr>
              <a:t>oilseed</a:t>
            </a:r>
            <a:r>
              <a:rPr lang="pl-PL" sz="1600" b="1" dirty="0">
                <a:solidFill>
                  <a:srgbClr val="006600"/>
                </a:solidFill>
              </a:rPr>
              <a:t> </a:t>
            </a:r>
            <a:r>
              <a:rPr lang="pl-PL" sz="1600" b="1" dirty="0" err="1" smtClean="0">
                <a:solidFill>
                  <a:srgbClr val="006600"/>
                </a:solidFill>
              </a:rPr>
              <a:t>rape</a:t>
            </a:r>
            <a:r>
              <a:rPr lang="pl-PL" sz="1600" b="1" dirty="0" smtClean="0">
                <a:solidFill>
                  <a:srgbClr val="006600"/>
                </a:solidFill>
              </a:rPr>
              <a:t> </a:t>
            </a:r>
            <a:r>
              <a:rPr lang="pl-PL" sz="1600" b="1" dirty="0" smtClean="0">
                <a:solidFill>
                  <a:srgbClr val="000000"/>
                </a:solidFill>
              </a:rPr>
              <a:t>(WOSR</a:t>
            </a:r>
            <a:r>
              <a:rPr lang="pl-PL" sz="1600" b="1" dirty="0">
                <a:solidFill>
                  <a:srgbClr val="000000"/>
                </a:solidFill>
              </a:rPr>
              <a:t>) – </a:t>
            </a:r>
            <a:r>
              <a:rPr lang="pl-PL" sz="1600" b="1" u="sng" dirty="0" err="1" smtClean="0">
                <a:solidFill>
                  <a:srgbClr val="FF0000"/>
                </a:solidFill>
              </a:rPr>
              <a:t>winter</a:t>
            </a:r>
            <a:r>
              <a:rPr lang="pl-PL" sz="1600" b="1" u="sng" dirty="0" smtClean="0">
                <a:solidFill>
                  <a:srgbClr val="FF0000"/>
                </a:solidFill>
              </a:rPr>
              <a:t> </a:t>
            </a:r>
            <a:r>
              <a:rPr lang="pl-PL" sz="1600" b="1" u="sng" dirty="0" err="1" smtClean="0">
                <a:solidFill>
                  <a:srgbClr val="FF0000"/>
                </a:solidFill>
              </a:rPr>
              <a:t>wheat</a:t>
            </a:r>
            <a:r>
              <a:rPr lang="pl-PL" sz="1600" b="1" u="sng" dirty="0" smtClean="0">
                <a:solidFill>
                  <a:srgbClr val="FF0000"/>
                </a:solidFill>
              </a:rPr>
              <a:t> + </a:t>
            </a:r>
            <a:r>
              <a:rPr lang="pl-PL" sz="1600" b="1" u="sng" dirty="0" err="1" smtClean="0">
                <a:solidFill>
                  <a:srgbClr val="FF0000"/>
                </a:solidFill>
              </a:rPr>
              <a:t>catch</a:t>
            </a:r>
            <a:r>
              <a:rPr lang="pl-PL" sz="1600" b="1" u="sng" dirty="0" smtClean="0">
                <a:solidFill>
                  <a:srgbClr val="FF0000"/>
                </a:solidFill>
              </a:rPr>
              <a:t> </a:t>
            </a:r>
            <a:r>
              <a:rPr lang="pl-PL" sz="1600" b="1" u="sng" dirty="0" err="1" smtClean="0">
                <a:solidFill>
                  <a:srgbClr val="FF0000"/>
                </a:solidFill>
              </a:rPr>
              <a:t>crop</a:t>
            </a:r>
            <a:r>
              <a:rPr lang="pl-PL" sz="1600" b="1" u="sng" dirty="0" smtClean="0">
                <a:solidFill>
                  <a:srgbClr val="FF0000"/>
                </a:solidFill>
              </a:rPr>
              <a:t> </a:t>
            </a:r>
            <a:r>
              <a:rPr lang="pl-PL" sz="1600" b="1" dirty="0" smtClean="0">
                <a:solidFill>
                  <a:srgbClr val="000000"/>
                </a:solidFill>
              </a:rPr>
              <a:t>(WW+ cc) – </a:t>
            </a:r>
            <a:r>
              <a:rPr lang="pl-PL" sz="1600" b="1" dirty="0" smtClean="0">
                <a:solidFill>
                  <a:srgbClr val="0000CC"/>
                </a:solidFill>
              </a:rPr>
              <a:t>spring </a:t>
            </a:r>
            <a:r>
              <a:rPr lang="pl-PL" sz="1600" b="1" dirty="0" err="1" smtClean="0">
                <a:solidFill>
                  <a:srgbClr val="0000CC"/>
                </a:solidFill>
              </a:rPr>
              <a:t>barley</a:t>
            </a:r>
            <a:r>
              <a:rPr lang="pl-PL" sz="1600" b="1" dirty="0" smtClean="0">
                <a:solidFill>
                  <a:srgbClr val="0000CC"/>
                </a:solidFill>
              </a:rPr>
              <a:t> </a:t>
            </a:r>
            <a:r>
              <a:rPr lang="pl-PL" sz="1600" b="1" dirty="0" smtClean="0">
                <a:solidFill>
                  <a:srgbClr val="000000"/>
                </a:solidFill>
              </a:rPr>
              <a:t>(SB</a:t>
            </a:r>
            <a:r>
              <a:rPr lang="pl-PL" sz="1400" b="1" dirty="0" smtClean="0">
                <a:solidFill>
                  <a:srgbClr val="000000"/>
                </a:solidFill>
              </a:rPr>
              <a:t>)</a:t>
            </a:r>
            <a:endParaRPr lang="pl-PL" sz="1400" b="1" dirty="0">
              <a:solidFill>
                <a:srgbClr val="000000"/>
              </a:solidFill>
            </a:endParaRPr>
          </a:p>
          <a:p>
            <a:endParaRPr lang="pl-PL" dirty="0"/>
          </a:p>
        </p:txBody>
      </p:sp>
      <p:sp>
        <p:nvSpPr>
          <p:cNvPr id="2" name="pole tekstowe 1"/>
          <p:cNvSpPr txBox="1"/>
          <p:nvPr/>
        </p:nvSpPr>
        <p:spPr>
          <a:xfrm>
            <a:off x="611560" y="0"/>
            <a:ext cx="5472608" cy="435825"/>
          </a:xfrm>
          <a:prstGeom prst="rect">
            <a:avLst/>
          </a:prstGeom>
          <a:noFill/>
        </p:spPr>
        <p:txBody>
          <a:bodyPr wrap="square" rtlCol="0">
            <a:spAutoFit/>
          </a:bodyPr>
          <a:lstStyle/>
          <a:p>
            <a:pPr algn="r"/>
            <a:r>
              <a:rPr lang="pl-PL" sz="2400" b="1" dirty="0">
                <a:solidFill>
                  <a:schemeClr val="tx1"/>
                </a:solidFill>
                <a:effectLst>
                  <a:outerShdw blurRad="38100" dist="38100" dir="2700000" algn="tl">
                    <a:srgbClr val="000000">
                      <a:alpha val="43137"/>
                    </a:srgbClr>
                  </a:outerShdw>
                </a:effectLst>
                <a:cs typeface="Arial" panose="020B0604020202020204" pitchFamily="34" charset="0"/>
              </a:rPr>
              <a:t>CROP ROTATION </a:t>
            </a:r>
          </a:p>
        </p:txBody>
      </p:sp>
      <p:pic>
        <p:nvPicPr>
          <p:cNvPr id="12" name="Picture 4" descr="Logo_IOR"/>
          <p:cNvPicPr>
            <a:picLocks noChangeAspect="1" noChangeArrowheads="1"/>
          </p:cNvPicPr>
          <p:nvPr/>
        </p:nvPicPr>
        <p:blipFill>
          <a:blip r:embed="rId3" cstate="print">
            <a:clrChange>
              <a:clrFrom>
                <a:srgbClr val="FFFFFF"/>
              </a:clrFrom>
              <a:clrTo>
                <a:srgbClr val="FFFFFF">
                  <a:alpha val="0"/>
                </a:srgbClr>
              </a:clrTo>
            </a:clrChange>
            <a:lum bright="-38000" contrast="14000"/>
            <a:extLst>
              <a:ext uri="{28A0092B-C50C-407E-A947-70E740481C1C}">
                <a14:useLocalDpi xmlns:a14="http://schemas.microsoft.com/office/drawing/2010/main" val="0"/>
              </a:ext>
            </a:extLst>
          </a:blip>
          <a:srcRect/>
          <a:stretch>
            <a:fillRect/>
          </a:stretch>
        </p:blipFill>
        <p:spPr bwMode="auto">
          <a:xfrm>
            <a:off x="736667" y="6498000"/>
            <a:ext cx="33149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a 13"/>
          <p:cNvGrpSpPr/>
          <p:nvPr/>
        </p:nvGrpSpPr>
        <p:grpSpPr>
          <a:xfrm>
            <a:off x="6519906" y="2592747"/>
            <a:ext cx="2304256" cy="4006231"/>
            <a:chOff x="1623362" y="2492896"/>
            <a:chExt cx="2304256" cy="4006231"/>
          </a:xfrm>
        </p:grpSpPr>
        <p:sp>
          <p:nvSpPr>
            <p:cNvPr id="15" name="pole tekstowe 14"/>
            <p:cNvSpPr txBox="1"/>
            <p:nvPr/>
          </p:nvSpPr>
          <p:spPr>
            <a:xfrm>
              <a:off x="2098868" y="2492896"/>
              <a:ext cx="1480342" cy="264047"/>
            </a:xfrm>
            <a:prstGeom prst="rect">
              <a:avLst/>
            </a:prstGeom>
            <a:noFill/>
          </p:spPr>
          <p:txBody>
            <a:bodyPr wrap="none" rtlCol="0">
              <a:spAutoFit/>
            </a:bodyPr>
            <a:lstStyle/>
            <a:p>
              <a:r>
                <a:rPr lang="pl-PL" sz="1200" b="1" dirty="0" smtClean="0">
                  <a:solidFill>
                    <a:schemeClr val="tx1"/>
                  </a:solidFill>
                </a:rPr>
                <a:t>FIRST YEAR 2012</a:t>
              </a:r>
              <a:endParaRPr lang="pl-PL" sz="1200" b="1" dirty="0">
                <a:solidFill>
                  <a:schemeClr val="tx1"/>
                </a:solidFill>
              </a:endParaRPr>
            </a:p>
          </p:txBody>
        </p:sp>
        <p:sp>
          <p:nvSpPr>
            <p:cNvPr id="16" name="pole tekstowe 15"/>
            <p:cNvSpPr txBox="1"/>
            <p:nvPr/>
          </p:nvSpPr>
          <p:spPr>
            <a:xfrm>
              <a:off x="1979712" y="4365104"/>
              <a:ext cx="1691938" cy="264047"/>
            </a:xfrm>
            <a:prstGeom prst="rect">
              <a:avLst/>
            </a:prstGeom>
            <a:noFill/>
          </p:spPr>
          <p:txBody>
            <a:bodyPr wrap="none" rtlCol="0">
              <a:spAutoFit/>
            </a:bodyPr>
            <a:lstStyle/>
            <a:p>
              <a:r>
                <a:rPr lang="pl-PL" sz="1200" b="1" dirty="0" smtClean="0">
                  <a:solidFill>
                    <a:schemeClr val="tx1"/>
                  </a:solidFill>
                </a:rPr>
                <a:t>SECOND YEAR 2013</a:t>
              </a:r>
              <a:endParaRPr lang="pl-PL" sz="1200" b="1" dirty="0">
                <a:solidFill>
                  <a:schemeClr val="tx1"/>
                </a:solidFill>
              </a:endParaRPr>
            </a:p>
          </p:txBody>
        </p:sp>
        <p:sp>
          <p:nvSpPr>
            <p:cNvPr id="17" name="pole tekstowe 16"/>
            <p:cNvSpPr txBox="1"/>
            <p:nvPr/>
          </p:nvSpPr>
          <p:spPr>
            <a:xfrm>
              <a:off x="2051720" y="6181624"/>
              <a:ext cx="1504386" cy="264047"/>
            </a:xfrm>
            <a:prstGeom prst="rect">
              <a:avLst/>
            </a:prstGeom>
            <a:noFill/>
          </p:spPr>
          <p:txBody>
            <a:bodyPr wrap="none" rtlCol="0">
              <a:spAutoFit/>
            </a:bodyPr>
            <a:lstStyle/>
            <a:p>
              <a:r>
                <a:rPr lang="pl-PL" sz="1200" b="1" dirty="0" smtClean="0">
                  <a:solidFill>
                    <a:schemeClr val="tx1"/>
                  </a:solidFill>
                </a:rPr>
                <a:t>THIRD YEAR 2014</a:t>
              </a:r>
              <a:endParaRPr lang="pl-PL" sz="1200" b="1" dirty="0">
                <a:solidFill>
                  <a:schemeClr val="tx1"/>
                </a:solidFill>
              </a:endParaRPr>
            </a:p>
          </p:txBody>
        </p:sp>
        <p:sp>
          <p:nvSpPr>
            <p:cNvPr id="18" name="Prostokąt 17"/>
            <p:cNvSpPr/>
            <p:nvPr/>
          </p:nvSpPr>
          <p:spPr bwMode="auto">
            <a:xfrm>
              <a:off x="1623362" y="4626919"/>
              <a:ext cx="2304256" cy="1872208"/>
            </a:xfrm>
            <a:prstGeom prst="rect">
              <a:avLst/>
            </a:prstGeom>
            <a:noFill/>
            <a:ln w="2857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pPr>
              <a:endParaRPr kumimoji="0" lang="pl-PL" sz="1800" b="0" i="0" u="none" strike="noStrike" cap="none" normalizeH="0" baseline="0" smtClean="0">
                <a:ln>
                  <a:noFill/>
                </a:ln>
                <a:solidFill>
                  <a:schemeClr val="bg1"/>
                </a:solidFill>
                <a:effectLst/>
                <a:latin typeface="Arial" charset="0"/>
              </a:endParaRPr>
            </a:p>
          </p:txBody>
        </p:sp>
      </p:grpSp>
      <p:pic>
        <p:nvPicPr>
          <p:cNvPr id="19" name="Obraz 2" descr="DSC0820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91" y="1772816"/>
            <a:ext cx="5193084" cy="345540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 name="Obraz 3" descr="DSC0821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259" y="4149080"/>
            <a:ext cx="2376909" cy="158140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259632" y="5339942"/>
            <a:ext cx="1910267" cy="321306"/>
          </a:xfrm>
          <a:prstGeom prst="rect">
            <a:avLst/>
          </a:prstGeom>
          <a:noFill/>
        </p:spPr>
        <p:txBody>
          <a:bodyPr wrap="none" rtlCol="0">
            <a:spAutoFit/>
          </a:bodyPr>
          <a:lstStyle/>
          <a:p>
            <a:r>
              <a:rPr lang="pl-PL" sz="1600" b="1" dirty="0" smtClean="0">
                <a:solidFill>
                  <a:schemeClr val="tx1"/>
                </a:solidFill>
              </a:rPr>
              <a:t>WHITE MUSTARD</a:t>
            </a:r>
            <a:endParaRPr lang="pl-PL" sz="1600" b="1" dirty="0">
              <a:solidFill>
                <a:schemeClr val="tx1"/>
              </a:solidFill>
            </a:endParaRPr>
          </a:p>
        </p:txBody>
      </p:sp>
    </p:spTree>
    <p:extLst>
      <p:ext uri="{BB962C8B-B14F-4D97-AF65-F5344CB8AC3E}">
        <p14:creationId xmlns:p14="http://schemas.microsoft.com/office/powerpoint/2010/main" val="549372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187624" y="40618"/>
            <a:ext cx="7200800" cy="435825"/>
          </a:xfrm>
          <a:prstGeom prst="rect">
            <a:avLst/>
          </a:prstGeom>
          <a:noFill/>
        </p:spPr>
        <p:txBody>
          <a:bodyPr wrap="square" rtlCol="0">
            <a:spAutoFit/>
          </a:bodyPr>
          <a:lstStyle/>
          <a:p>
            <a:pPr algn="ctr"/>
            <a:r>
              <a:rPr lang="pl-PL" sz="2400" b="1" dirty="0" smtClean="0">
                <a:solidFill>
                  <a:schemeClr val="tx1"/>
                </a:solidFill>
              </a:rPr>
              <a:t>Winter </a:t>
            </a:r>
            <a:r>
              <a:rPr lang="pl-PL" sz="2400" b="1" dirty="0" err="1" smtClean="0">
                <a:solidFill>
                  <a:schemeClr val="tx1"/>
                </a:solidFill>
              </a:rPr>
              <a:t>oilseed</a:t>
            </a:r>
            <a:r>
              <a:rPr lang="pl-PL" sz="2400" b="1" dirty="0" smtClean="0">
                <a:solidFill>
                  <a:schemeClr val="tx1"/>
                </a:solidFill>
              </a:rPr>
              <a:t> </a:t>
            </a:r>
            <a:r>
              <a:rPr lang="pl-PL" sz="2400" b="1" dirty="0" err="1" smtClean="0">
                <a:solidFill>
                  <a:schemeClr val="tx1"/>
                </a:solidFill>
              </a:rPr>
              <a:t>rape</a:t>
            </a:r>
            <a:endParaRPr lang="pl-PL" sz="2400" b="1" dirty="0">
              <a:solidFill>
                <a:schemeClr val="tx1"/>
              </a:solidFill>
              <a:latin typeface="+mn-lt"/>
            </a:endParaRPr>
          </a:p>
        </p:txBody>
      </p:sp>
      <p:sp>
        <p:nvSpPr>
          <p:cNvPr id="7" name="Prostokąt 6"/>
          <p:cNvSpPr/>
          <p:nvPr/>
        </p:nvSpPr>
        <p:spPr>
          <a:xfrm>
            <a:off x="829040" y="515790"/>
            <a:ext cx="4030991" cy="378565"/>
          </a:xfrm>
          <a:prstGeom prst="rect">
            <a:avLst/>
          </a:prstGeom>
        </p:spPr>
        <p:txBody>
          <a:bodyPr wrap="square">
            <a:spAutoFit/>
          </a:bodyPr>
          <a:lstStyle/>
          <a:p>
            <a:pPr algn="ctr"/>
            <a:r>
              <a:rPr lang="pl-PL" sz="2000" b="1" u="sng" dirty="0" err="1" smtClean="0">
                <a:solidFill>
                  <a:srgbClr val="C00000"/>
                </a:solidFill>
              </a:rPr>
              <a:t>Conventional</a:t>
            </a:r>
            <a:r>
              <a:rPr lang="pl-PL" sz="2000" b="1" u="sng" dirty="0" smtClean="0">
                <a:solidFill>
                  <a:srgbClr val="C00000"/>
                </a:solidFill>
              </a:rPr>
              <a:t> system (CS)</a:t>
            </a:r>
            <a:endParaRPr lang="pl-PL" sz="2000" b="1" dirty="0">
              <a:solidFill>
                <a:srgbClr val="C00000"/>
              </a:solidFill>
            </a:endParaRPr>
          </a:p>
        </p:txBody>
      </p:sp>
      <p:sp>
        <p:nvSpPr>
          <p:cNvPr id="8" name="pole tekstowe 7"/>
          <p:cNvSpPr txBox="1"/>
          <p:nvPr/>
        </p:nvSpPr>
        <p:spPr>
          <a:xfrm>
            <a:off x="7458345" y="302228"/>
            <a:ext cx="1401823" cy="307777"/>
          </a:xfrm>
          <a:prstGeom prst="rect">
            <a:avLst/>
          </a:prstGeom>
          <a:noFill/>
        </p:spPr>
        <p:txBody>
          <a:bodyPr wrap="square" rtlCol="0">
            <a:spAutoFit/>
          </a:bodyPr>
          <a:lstStyle/>
          <a:p>
            <a:r>
              <a:rPr lang="pl-PL" sz="1200" b="1" i="1" dirty="0" smtClean="0"/>
              <a:t>z. 20.11.2013r</a:t>
            </a:r>
            <a:r>
              <a:rPr lang="pl-PL" sz="1400" b="1" dirty="0" smtClean="0"/>
              <a:t>.</a:t>
            </a:r>
            <a:endParaRPr lang="pl-PL" sz="1400" b="1" dirty="0"/>
          </a:p>
        </p:txBody>
      </p:sp>
      <p:sp>
        <p:nvSpPr>
          <p:cNvPr id="2" name="Prostokąt 1"/>
          <p:cNvSpPr/>
          <p:nvPr/>
        </p:nvSpPr>
        <p:spPr>
          <a:xfrm>
            <a:off x="5004048" y="543551"/>
            <a:ext cx="3984435" cy="378565"/>
          </a:xfrm>
          <a:prstGeom prst="rect">
            <a:avLst/>
          </a:prstGeom>
        </p:spPr>
        <p:txBody>
          <a:bodyPr wrap="square">
            <a:spAutoFit/>
          </a:bodyPr>
          <a:lstStyle/>
          <a:p>
            <a:pPr algn="ctr"/>
            <a:r>
              <a:rPr lang="pl-PL" sz="2000" b="1" u="sng" dirty="0" smtClean="0">
                <a:solidFill>
                  <a:srgbClr val="990099"/>
                </a:solidFill>
              </a:rPr>
              <a:t>Advanced system IPM (AS)  </a:t>
            </a:r>
            <a:r>
              <a:rPr lang="pl-PL" sz="2000" dirty="0" smtClean="0">
                <a:solidFill>
                  <a:srgbClr val="990099"/>
                </a:solidFill>
              </a:rPr>
              <a:t> </a:t>
            </a:r>
            <a:endParaRPr lang="pl-PL" sz="2000" dirty="0">
              <a:solidFill>
                <a:srgbClr val="990099"/>
              </a:solidFill>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 r="2282"/>
          <a:stretch/>
        </p:blipFill>
        <p:spPr bwMode="auto">
          <a:xfrm>
            <a:off x="803578" y="1036754"/>
            <a:ext cx="4056454" cy="257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2" t="5706"/>
          <a:stretch/>
        </p:blipFill>
        <p:spPr bwMode="auto">
          <a:xfrm>
            <a:off x="5004048" y="3737610"/>
            <a:ext cx="3984436" cy="271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06" r="2891"/>
          <a:stretch/>
        </p:blipFill>
        <p:spPr bwMode="auto">
          <a:xfrm>
            <a:off x="829041" y="3737610"/>
            <a:ext cx="4030991" cy="271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5" r="783"/>
          <a:stretch/>
        </p:blipFill>
        <p:spPr bwMode="auto">
          <a:xfrm>
            <a:off x="5004048" y="1036753"/>
            <a:ext cx="3984437" cy="257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Logo_IOR"/>
          <p:cNvPicPr>
            <a:picLocks noChangeAspect="1" noChangeArrowheads="1"/>
          </p:cNvPicPr>
          <p:nvPr/>
        </p:nvPicPr>
        <p:blipFill>
          <a:blip r:embed="rId6" cstate="print">
            <a:clrChange>
              <a:clrFrom>
                <a:srgbClr val="FFFFFF"/>
              </a:clrFrom>
              <a:clrTo>
                <a:srgbClr val="FFFFFF">
                  <a:alpha val="0"/>
                </a:srgbClr>
              </a:clrTo>
            </a:clrChange>
            <a:lum bright="-38000" contrast="14000"/>
            <a:extLst>
              <a:ext uri="{28A0092B-C50C-407E-A947-70E740481C1C}">
                <a14:useLocalDpi xmlns:a14="http://schemas.microsoft.com/office/drawing/2010/main" val="0"/>
              </a:ext>
            </a:extLst>
          </a:blip>
          <a:srcRect/>
          <a:stretch>
            <a:fillRect/>
          </a:stretch>
        </p:blipFill>
        <p:spPr bwMode="auto">
          <a:xfrm>
            <a:off x="736667" y="6498000"/>
            <a:ext cx="33149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36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827584" y="22845"/>
            <a:ext cx="7772400" cy="957884"/>
          </a:xfrm>
        </p:spPr>
        <p:txBody>
          <a:bodyPr/>
          <a:lstStyle/>
          <a:p>
            <a:r>
              <a:rPr lang="pl-PL" sz="2800" b="1" i="1" u="sng" dirty="0" err="1">
                <a:solidFill>
                  <a:srgbClr val="0000CC"/>
                </a:solidFill>
              </a:rPr>
              <a:t>Crop</a:t>
            </a:r>
            <a:r>
              <a:rPr lang="pl-PL" sz="2800" b="1" i="1" u="sng" dirty="0">
                <a:solidFill>
                  <a:srgbClr val="0000CC"/>
                </a:solidFill>
              </a:rPr>
              <a:t> </a:t>
            </a:r>
            <a:r>
              <a:rPr lang="pl-PL" sz="2800" b="1" i="1" u="sng" dirty="0" err="1" smtClean="0">
                <a:solidFill>
                  <a:srgbClr val="0000CC"/>
                </a:solidFill>
              </a:rPr>
              <a:t>diversification</a:t>
            </a:r>
            <a:endParaRPr lang="pl-PL" sz="2800" b="1" i="1" u="sng" dirty="0">
              <a:solidFill>
                <a:srgbClr val="0000CC"/>
              </a:solidFill>
            </a:endParaRPr>
          </a:p>
        </p:txBody>
      </p:sp>
      <p:sp>
        <p:nvSpPr>
          <p:cNvPr id="6" name="Podtytuł 5"/>
          <p:cNvSpPr>
            <a:spLocks noGrp="1"/>
          </p:cNvSpPr>
          <p:nvPr>
            <p:ph type="subTitle" idx="1"/>
          </p:nvPr>
        </p:nvSpPr>
        <p:spPr>
          <a:xfrm>
            <a:off x="755576" y="980728"/>
            <a:ext cx="7920880" cy="5184576"/>
          </a:xfrm>
        </p:spPr>
        <p:txBody>
          <a:bodyPr/>
          <a:lstStyle/>
          <a:p>
            <a:pPr algn="just"/>
            <a:r>
              <a:rPr lang="en-US" sz="2000" b="1" dirty="0"/>
              <a:t>Crop diversified systems show much in common with sustainable and </a:t>
            </a:r>
            <a:r>
              <a:rPr lang="en-US" sz="2000" b="1" dirty="0" err="1"/>
              <a:t>agroecological</a:t>
            </a:r>
            <a:r>
              <a:rPr lang="en-US" sz="2000" b="1" dirty="0"/>
              <a:t> management approaches and outcomes in agricultural practices.  Diversification across temporal scales serves as the mechanism for maintaining and regenerating the biotic interactions in the ecosystem — e.g., biodiversity, soil quality, nutrient management, water-holding capacity, control of weeds, diseases, and pests, pest resistance and resilience to climate change and crop productivity</a:t>
            </a:r>
            <a:r>
              <a:rPr lang="en-US" sz="2000" b="1" dirty="0" smtClean="0"/>
              <a:t>.</a:t>
            </a:r>
            <a:endParaRPr lang="pl-PL" sz="2000" b="1" dirty="0" smtClean="0"/>
          </a:p>
          <a:p>
            <a:pPr algn="l"/>
            <a:endParaRPr lang="en-US" sz="2000" b="1" dirty="0"/>
          </a:p>
          <a:p>
            <a:pPr algn="just"/>
            <a:r>
              <a:rPr lang="en-US" sz="2000" b="1" dirty="0">
                <a:solidFill>
                  <a:srgbClr val="0000CC"/>
                </a:solidFill>
              </a:rPr>
              <a:t>Increasingly diversified cropping systems have been replaced with highly simplified industrial monocultures. Average field and farm sizes have increased, which leading to higher levels of homogeneity at both the field and landscape scales. The simplification of </a:t>
            </a:r>
            <a:r>
              <a:rPr lang="en-US" sz="2000" b="1" dirty="0" err="1">
                <a:solidFill>
                  <a:srgbClr val="0000CC"/>
                </a:solidFill>
              </a:rPr>
              <a:t>agroecosystems</a:t>
            </a:r>
            <a:r>
              <a:rPr lang="en-US" sz="2000" b="1" dirty="0">
                <a:solidFill>
                  <a:srgbClr val="0000CC"/>
                </a:solidFill>
              </a:rPr>
              <a:t> has led to a loss of biodiversity and to enhance pests competition or crop infection by pathogens</a:t>
            </a:r>
            <a:r>
              <a:rPr lang="en-US" sz="2400" dirty="0" smtClean="0"/>
              <a:t>.</a:t>
            </a:r>
            <a:endParaRPr lang="en-US" sz="2400" dirty="0"/>
          </a:p>
          <a:p>
            <a:endParaRPr lang="pl-PL" dirty="0"/>
          </a:p>
        </p:txBody>
      </p:sp>
      <p:sp>
        <p:nvSpPr>
          <p:cNvPr id="4" name="Symbol zastępczy stopki 3"/>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spTree>
    <p:extLst>
      <p:ext uri="{BB962C8B-B14F-4D97-AF65-F5344CB8AC3E}">
        <p14:creationId xmlns:p14="http://schemas.microsoft.com/office/powerpoint/2010/main" val="249223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188640"/>
            <a:ext cx="5617418" cy="936625"/>
          </a:xfrm>
        </p:spPr>
        <p:txBody>
          <a:bodyPr/>
          <a:lstStyle/>
          <a:p>
            <a:r>
              <a:rPr lang="pl-PL" sz="3600" dirty="0" smtClean="0">
                <a:solidFill>
                  <a:srgbClr val="0000CC"/>
                </a:solidFill>
              </a:rPr>
              <a:t>Zróżnicowanie </a:t>
            </a:r>
            <a:r>
              <a:rPr lang="pl-PL" sz="3600" dirty="0">
                <a:solidFill>
                  <a:srgbClr val="0000CC"/>
                </a:solidFill>
              </a:rPr>
              <a:t>upraw</a:t>
            </a:r>
            <a:br>
              <a:rPr lang="pl-PL" sz="3600" dirty="0">
                <a:solidFill>
                  <a:srgbClr val="0000CC"/>
                </a:solidFill>
              </a:rPr>
            </a:br>
            <a:endParaRPr lang="pl-PL" sz="3600" dirty="0">
              <a:solidFill>
                <a:srgbClr val="0000CC"/>
              </a:solidFill>
            </a:endParaRPr>
          </a:p>
        </p:txBody>
      </p:sp>
      <p:sp>
        <p:nvSpPr>
          <p:cNvPr id="3" name="Symbol zastępczy zawartości 2"/>
          <p:cNvSpPr>
            <a:spLocks noGrp="1"/>
          </p:cNvSpPr>
          <p:nvPr>
            <p:ph idx="1"/>
          </p:nvPr>
        </p:nvSpPr>
        <p:spPr>
          <a:xfrm>
            <a:off x="395536" y="836712"/>
            <a:ext cx="8748464" cy="5733256"/>
          </a:xfrm>
        </p:spPr>
        <p:txBody>
          <a:bodyPr/>
          <a:lstStyle/>
          <a:p>
            <a:r>
              <a:rPr lang="pl-PL" sz="2000" i="1" dirty="0" smtClean="0"/>
              <a:t>Zróżnicowanie upraw w płodozmianie jest ważnym elementem zrównoważonego rolnictwa i odznacza się trwałym wpływem na agroekologiczne zasady uprawy i ochrony roślin rolniczych. </a:t>
            </a:r>
            <a:r>
              <a:rPr lang="pl-PL" sz="2000" i="1" dirty="0"/>
              <a:t>Dywersyfikacja </a:t>
            </a:r>
            <a:r>
              <a:rPr lang="pl-PL" sz="2000" i="1" dirty="0" smtClean="0"/>
              <a:t>upraw w przestrzeni czasowej jest istotnym mechanizmem </a:t>
            </a:r>
            <a:r>
              <a:rPr lang="pl-PL" sz="2000" i="1" dirty="0"/>
              <a:t>utrzymania i </a:t>
            </a:r>
            <a:r>
              <a:rPr lang="pl-PL" sz="2000" i="1" dirty="0" smtClean="0"/>
              <a:t>zarządzenia biotycznymi interakcjami </a:t>
            </a:r>
            <a:r>
              <a:rPr lang="pl-PL" sz="2000" i="1" dirty="0"/>
              <a:t>w ekosystemie - </a:t>
            </a:r>
            <a:r>
              <a:rPr lang="pl-PL" sz="2000" i="1" dirty="0" err="1"/>
              <a:t>np</a:t>
            </a:r>
            <a:r>
              <a:rPr lang="pl-PL" sz="2000" i="1" dirty="0"/>
              <a:t>, </a:t>
            </a:r>
            <a:r>
              <a:rPr lang="pl-PL" sz="2000" i="1" dirty="0" smtClean="0"/>
              <a:t>różnorodności biologicznej, jakości i zasobności gleb</a:t>
            </a:r>
            <a:r>
              <a:rPr lang="pl-PL" sz="2000" i="1" dirty="0"/>
              <a:t>, </a:t>
            </a:r>
            <a:r>
              <a:rPr lang="pl-PL" sz="2000" i="1" dirty="0" smtClean="0"/>
              <a:t>zarządzania dostępnością składników </a:t>
            </a:r>
            <a:r>
              <a:rPr lang="pl-PL" sz="2000" i="1" dirty="0"/>
              <a:t>odżywczych, </a:t>
            </a:r>
            <a:r>
              <a:rPr lang="pl-PL" sz="2000" i="1" dirty="0" smtClean="0"/>
              <a:t>zasobnością w wodę, ograniczaniem występowania </a:t>
            </a:r>
            <a:r>
              <a:rPr lang="pl-PL" sz="2000" i="1" dirty="0"/>
              <a:t>chwastów, chorób i szkodników, </a:t>
            </a:r>
            <a:r>
              <a:rPr lang="pl-PL" sz="2000" i="1" dirty="0" smtClean="0"/>
              <a:t>czy wpływem na zjawisko </a:t>
            </a:r>
            <a:r>
              <a:rPr lang="pl-PL" sz="2000" i="1" dirty="0" err="1" smtClean="0"/>
              <a:t>uoodporniania</a:t>
            </a:r>
            <a:r>
              <a:rPr lang="pl-PL" sz="2000" i="1" dirty="0" smtClean="0"/>
              <a:t> się </a:t>
            </a:r>
            <a:r>
              <a:rPr lang="pl-PL" sz="2000" i="1" dirty="0" err="1" smtClean="0"/>
              <a:t>agrofagów</a:t>
            </a:r>
            <a:r>
              <a:rPr lang="pl-PL" sz="2000" i="1" dirty="0" smtClean="0"/>
              <a:t>, reakcją na </a:t>
            </a:r>
            <a:r>
              <a:rPr lang="pl-PL" sz="2000" i="1" dirty="0"/>
              <a:t>zmiany </a:t>
            </a:r>
            <a:r>
              <a:rPr lang="pl-PL" sz="2000" i="1" dirty="0" smtClean="0"/>
              <a:t>klimatyczne czy też w efekcie końcowym na plonowaniem roślin uprawnych.</a:t>
            </a:r>
            <a:br>
              <a:rPr lang="pl-PL" sz="2000" i="1" dirty="0" smtClean="0"/>
            </a:br>
            <a:r>
              <a:rPr lang="pl-PL" sz="2000" i="1" dirty="0" smtClean="0">
                <a:solidFill>
                  <a:srgbClr val="0000CC"/>
                </a:solidFill>
              </a:rPr>
              <a:t>Coraz </a:t>
            </a:r>
            <a:r>
              <a:rPr lang="pl-PL" sz="2000" i="1" dirty="0">
                <a:solidFill>
                  <a:srgbClr val="0000CC"/>
                </a:solidFill>
              </a:rPr>
              <a:t>częściej </a:t>
            </a:r>
            <a:r>
              <a:rPr lang="pl-PL" sz="2000" i="1" dirty="0" smtClean="0">
                <a:solidFill>
                  <a:srgbClr val="0000CC"/>
                </a:solidFill>
              </a:rPr>
              <a:t>zróżnicowanie w strukturze zasiewów zostaje </a:t>
            </a:r>
            <a:r>
              <a:rPr lang="pl-PL" sz="2000" i="1" dirty="0">
                <a:solidFill>
                  <a:srgbClr val="0000CC"/>
                </a:solidFill>
              </a:rPr>
              <a:t>zastąpione </a:t>
            </a:r>
            <a:r>
              <a:rPr lang="pl-PL" sz="2000" i="1" dirty="0" smtClean="0">
                <a:solidFill>
                  <a:srgbClr val="0000CC"/>
                </a:solidFill>
              </a:rPr>
              <a:t>uproszczoną rotacją upraw, często w oparciu o dominację monokultur (np. zbożowych). Średnia wielkość farm i pól wzrasta, </a:t>
            </a:r>
            <a:r>
              <a:rPr lang="pl-PL" sz="2000" i="1" dirty="0">
                <a:solidFill>
                  <a:srgbClr val="0000CC"/>
                </a:solidFill>
              </a:rPr>
              <a:t>co prowadzi do </a:t>
            </a:r>
            <a:r>
              <a:rPr lang="pl-PL" sz="2000" i="1" dirty="0" smtClean="0">
                <a:solidFill>
                  <a:srgbClr val="0000CC"/>
                </a:solidFill>
              </a:rPr>
              <a:t>ograniczania bioróżnorodności, </a:t>
            </a:r>
            <a:r>
              <a:rPr lang="pl-PL" sz="2000" i="1" dirty="0">
                <a:solidFill>
                  <a:srgbClr val="0000CC"/>
                </a:solidFill>
              </a:rPr>
              <a:t>zarówno </a:t>
            </a:r>
            <a:r>
              <a:rPr lang="pl-PL" sz="2000" i="1" dirty="0" smtClean="0">
                <a:solidFill>
                  <a:srgbClr val="0000CC"/>
                </a:solidFill>
              </a:rPr>
              <a:t>w skali pola jak i krajobrazu rolniczego. Uproszczenie </a:t>
            </a:r>
            <a:r>
              <a:rPr lang="pl-PL" sz="2000" i="1" dirty="0" err="1">
                <a:solidFill>
                  <a:srgbClr val="0000CC"/>
                </a:solidFill>
              </a:rPr>
              <a:t>agroekosystemów</a:t>
            </a:r>
            <a:r>
              <a:rPr lang="pl-PL" sz="2000" i="1" dirty="0">
                <a:solidFill>
                  <a:srgbClr val="0000CC"/>
                </a:solidFill>
              </a:rPr>
              <a:t> </a:t>
            </a:r>
            <a:r>
              <a:rPr lang="pl-PL" sz="2000" i="1" dirty="0" smtClean="0">
                <a:solidFill>
                  <a:srgbClr val="0000CC"/>
                </a:solidFill>
              </a:rPr>
              <a:t>rolniczych doprowadziło </a:t>
            </a:r>
            <a:r>
              <a:rPr lang="pl-PL" sz="2000" i="1" dirty="0">
                <a:solidFill>
                  <a:srgbClr val="0000CC"/>
                </a:solidFill>
              </a:rPr>
              <a:t>do utraty różnorodności biologicznej i </a:t>
            </a:r>
            <a:r>
              <a:rPr lang="pl-PL" sz="2000" i="1" dirty="0" smtClean="0">
                <a:solidFill>
                  <a:srgbClr val="0000CC"/>
                </a:solidFill>
              </a:rPr>
              <a:t>wzrostu konkurencyjności ze strony </a:t>
            </a:r>
            <a:r>
              <a:rPr lang="pl-PL" sz="2000" i="1" dirty="0" err="1" smtClean="0">
                <a:solidFill>
                  <a:srgbClr val="0000CC"/>
                </a:solidFill>
              </a:rPr>
              <a:t>agrofagów</a:t>
            </a:r>
            <a:r>
              <a:rPr lang="pl-PL" sz="2000" i="1" dirty="0" smtClean="0">
                <a:solidFill>
                  <a:srgbClr val="0000CC"/>
                </a:solidFill>
              </a:rPr>
              <a:t> (np. kompensacja chwastów), a także zwiększonego ryzyka pojawienia się  szkodników czy też patogenów chorobotwórczych</a:t>
            </a:r>
            <a:r>
              <a:rPr lang="pl-PL" sz="2000" i="1" dirty="0" smtClean="0"/>
              <a:t>.</a:t>
            </a:r>
            <a:r>
              <a:rPr lang="pl-PL" sz="2000" i="1" dirty="0"/>
              <a:t/>
            </a:r>
            <a:br>
              <a:rPr lang="pl-PL" sz="2000" i="1" dirty="0"/>
            </a:br>
            <a:r>
              <a:rPr lang="pl-PL" sz="2400" dirty="0"/>
              <a:t/>
            </a:r>
            <a:br>
              <a:rPr lang="pl-PL" sz="2400" dirty="0"/>
            </a:br>
            <a:endParaRPr lang="pl-PL" sz="2400" dirty="0"/>
          </a:p>
        </p:txBody>
      </p:sp>
    </p:spTree>
    <p:extLst>
      <p:ext uri="{BB962C8B-B14F-4D97-AF65-F5344CB8AC3E}">
        <p14:creationId xmlns:p14="http://schemas.microsoft.com/office/powerpoint/2010/main" val="154892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1001642" y="32544"/>
            <a:ext cx="6337300" cy="792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r>
              <a:rPr lang="pl-PL" sz="2400" b="1" dirty="0" err="1">
                <a:solidFill>
                  <a:srgbClr val="0000CC"/>
                </a:solidFill>
              </a:rPr>
              <a:t>Crop</a:t>
            </a:r>
            <a:r>
              <a:rPr lang="pl-PL" sz="2400" b="1" dirty="0">
                <a:solidFill>
                  <a:srgbClr val="0000CC"/>
                </a:solidFill>
              </a:rPr>
              <a:t> </a:t>
            </a:r>
            <a:r>
              <a:rPr lang="pl-PL" sz="2400" b="1" dirty="0" err="1">
                <a:solidFill>
                  <a:srgbClr val="0000CC"/>
                </a:solidFill>
              </a:rPr>
              <a:t>diversification</a:t>
            </a:r>
            <a:r>
              <a:rPr lang="pl-PL" sz="2400" b="1" dirty="0">
                <a:solidFill>
                  <a:srgbClr val="0000CC"/>
                </a:solidFill>
              </a:rPr>
              <a:t> </a:t>
            </a:r>
            <a:r>
              <a:rPr lang="pl-PL" sz="2400" b="1" dirty="0" smtClean="0">
                <a:solidFill>
                  <a:srgbClr val="0000CC"/>
                </a:solidFill>
              </a:rPr>
              <a:t> - </a:t>
            </a:r>
            <a:r>
              <a:rPr lang="pl-PL" sz="2400" b="1" dirty="0" err="1" smtClean="0"/>
              <a:t>effect</a:t>
            </a:r>
            <a:r>
              <a:rPr lang="pl-PL" sz="2400" b="1" dirty="0" smtClean="0"/>
              <a:t> on </a:t>
            </a:r>
            <a:r>
              <a:rPr lang="pl-PL" sz="2400" b="1" dirty="0" err="1" smtClean="0"/>
              <a:t>weeds</a:t>
            </a:r>
            <a:endParaRPr lang="pl-PL" sz="2400" b="1" dirty="0"/>
          </a:p>
        </p:txBody>
      </p:sp>
      <p:sp>
        <p:nvSpPr>
          <p:cNvPr id="5125" name="Rectangle 5"/>
          <p:cNvSpPr>
            <a:spLocks noChangeArrowheads="1"/>
          </p:cNvSpPr>
          <p:nvPr/>
        </p:nvSpPr>
        <p:spPr bwMode="auto">
          <a:xfrm>
            <a:off x="1813747" y="1484784"/>
            <a:ext cx="5545137" cy="1079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pPr eaLnBrk="1" hangingPunct="1"/>
            <a:endParaRPr lang="pl-PL" altLang="pl-PL"/>
          </a:p>
        </p:txBody>
      </p:sp>
      <p:sp>
        <p:nvSpPr>
          <p:cNvPr id="3" name="Prostokąt 2"/>
          <p:cNvSpPr/>
          <p:nvPr/>
        </p:nvSpPr>
        <p:spPr>
          <a:xfrm>
            <a:off x="769851" y="3434743"/>
            <a:ext cx="3342708" cy="564578"/>
          </a:xfrm>
          <a:prstGeom prst="rect">
            <a:avLst/>
          </a:prstGeom>
        </p:spPr>
        <p:txBody>
          <a:bodyPr wrap="square">
            <a:spAutoFit/>
          </a:bodyPr>
          <a:lstStyle/>
          <a:p>
            <a:r>
              <a:rPr lang="en-US" sz="1100" b="1" dirty="0" smtClean="0">
                <a:solidFill>
                  <a:schemeClr val="tx1"/>
                </a:solidFill>
                <a:latin typeface="Calibri" panose="020F0502020204030204" pitchFamily="34" charset="0"/>
              </a:rPr>
              <a:t>Winter </a:t>
            </a:r>
            <a:r>
              <a:rPr lang="en-US" sz="1100" b="1" dirty="0">
                <a:solidFill>
                  <a:schemeClr val="tx1"/>
                </a:solidFill>
                <a:latin typeface="Calibri" panose="020F0502020204030204" pitchFamily="34" charset="0"/>
              </a:rPr>
              <a:t>wheat  in monoculture (CS) in autumn (standard time od sowing - III decade of September</a:t>
            </a:r>
            <a:r>
              <a:rPr lang="en-US" sz="1100" b="1" dirty="0" smtClean="0">
                <a:solidFill>
                  <a:schemeClr val="tx1"/>
                </a:solidFill>
                <a:latin typeface="Calibri" panose="020F0502020204030204" pitchFamily="34" charset="0"/>
              </a:rPr>
              <a:t>)</a:t>
            </a:r>
            <a:r>
              <a:rPr lang="pl-PL" sz="1100" b="1" dirty="0" smtClean="0">
                <a:solidFill>
                  <a:schemeClr val="tx1"/>
                </a:solidFill>
                <a:latin typeface="Calibri" panose="020F0502020204030204" pitchFamily="34" charset="0"/>
              </a:rPr>
              <a:t> – single </a:t>
            </a:r>
            <a:r>
              <a:rPr lang="pl-PL" sz="1100" b="1" dirty="0" err="1" smtClean="0">
                <a:solidFill>
                  <a:schemeClr val="tx1"/>
                </a:solidFill>
                <a:latin typeface="Calibri" panose="020F0502020204030204" pitchFamily="34" charset="0"/>
              </a:rPr>
              <a:t>variety</a:t>
            </a:r>
            <a:endParaRPr lang="pl-PL" sz="1100" b="1" dirty="0">
              <a:solidFill>
                <a:schemeClr val="tx1"/>
              </a:solidFill>
              <a:latin typeface="Calibri" panose="020F0502020204030204" pitchFamily="34" charset="0"/>
            </a:endParaRPr>
          </a:p>
        </p:txBody>
      </p:sp>
      <p:pic>
        <p:nvPicPr>
          <p:cNvPr id="11" name="Obraz 10" descr="G:\IPM dla Kierzka\Photos IPM from PL (on station)\DSC008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767" y="1268413"/>
            <a:ext cx="3675132" cy="2049896"/>
          </a:xfrm>
          <a:prstGeom prst="rect">
            <a:avLst/>
          </a:prstGeom>
          <a:noFill/>
          <a:ln>
            <a:noFill/>
          </a:ln>
        </p:spPr>
      </p:pic>
      <p:pic>
        <p:nvPicPr>
          <p:cNvPr id="12" name="Obraz 11" descr="G:\IPM dla Kierzka\Photos IPM from PL (on station)\IMG_227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5766" y="3717032"/>
            <a:ext cx="3702618" cy="2304256"/>
          </a:xfrm>
          <a:prstGeom prst="rect">
            <a:avLst/>
          </a:prstGeom>
          <a:noFill/>
          <a:ln>
            <a:noFill/>
          </a:ln>
        </p:spPr>
      </p:pic>
      <p:sp>
        <p:nvSpPr>
          <p:cNvPr id="4" name="Prostokąt 3"/>
          <p:cNvSpPr/>
          <p:nvPr/>
        </p:nvSpPr>
        <p:spPr>
          <a:xfrm>
            <a:off x="4325767" y="3318309"/>
            <a:ext cx="4572000" cy="264047"/>
          </a:xfrm>
          <a:prstGeom prst="rect">
            <a:avLst/>
          </a:prstGeom>
        </p:spPr>
        <p:txBody>
          <a:bodyPr>
            <a:spAutoFit/>
          </a:bodyPr>
          <a:lstStyle/>
          <a:p>
            <a:r>
              <a:rPr lang="en-US" sz="1100" b="1" dirty="0" smtClean="0">
                <a:solidFill>
                  <a:schemeClr val="tx1"/>
                </a:solidFill>
                <a:latin typeface="Calibri" panose="020F0502020204030204" pitchFamily="34" charset="0"/>
              </a:rPr>
              <a:t>Weed </a:t>
            </a:r>
            <a:r>
              <a:rPr lang="en-US" sz="1100" b="1" dirty="0">
                <a:solidFill>
                  <a:schemeClr val="tx1"/>
                </a:solidFill>
                <a:latin typeface="Calibri" panose="020F0502020204030204" pitchFamily="34" charset="0"/>
              </a:rPr>
              <a:t>infestation of winter wheat </a:t>
            </a:r>
            <a:r>
              <a:rPr lang="pl-PL" sz="1100" b="1" dirty="0" smtClean="0">
                <a:solidFill>
                  <a:schemeClr val="tx1"/>
                </a:solidFill>
                <a:latin typeface="Calibri" panose="020F0502020204030204" pitchFamily="34" charset="0"/>
              </a:rPr>
              <a:t> </a:t>
            </a:r>
            <a:r>
              <a:rPr lang="en-US" sz="1100" b="1" dirty="0" smtClean="0">
                <a:solidFill>
                  <a:schemeClr val="tx1"/>
                </a:solidFill>
                <a:latin typeface="Calibri" panose="020F0502020204030204" pitchFamily="34" charset="0"/>
              </a:rPr>
              <a:t>(monoculture-</a:t>
            </a:r>
            <a:r>
              <a:rPr lang="pl-PL" sz="1100" b="1" dirty="0" smtClean="0">
                <a:solidFill>
                  <a:schemeClr val="tx1"/>
                </a:solidFill>
                <a:latin typeface="Calibri" panose="020F0502020204030204" pitchFamily="34" charset="0"/>
              </a:rPr>
              <a:t> </a:t>
            </a:r>
            <a:r>
              <a:rPr lang="en-US" sz="1100" b="1" dirty="0" smtClean="0">
                <a:solidFill>
                  <a:schemeClr val="tx1"/>
                </a:solidFill>
                <a:latin typeface="Calibri" panose="020F0502020204030204" pitchFamily="34" charset="0"/>
              </a:rPr>
              <a:t> </a:t>
            </a:r>
            <a:r>
              <a:rPr lang="en-US" sz="1100" b="1" dirty="0">
                <a:solidFill>
                  <a:schemeClr val="tx1"/>
                </a:solidFill>
                <a:latin typeface="Calibri" panose="020F0502020204030204" pitchFamily="34" charset="0"/>
              </a:rPr>
              <a:t>CS</a:t>
            </a:r>
            <a:r>
              <a:rPr lang="en-US" sz="1200" b="1" dirty="0">
                <a:solidFill>
                  <a:schemeClr val="tx1"/>
                </a:solidFill>
              </a:rPr>
              <a:t>)</a:t>
            </a:r>
            <a:endParaRPr lang="pl-PL" sz="1200" b="1" dirty="0">
              <a:solidFill>
                <a:schemeClr val="tx1"/>
              </a:solidFill>
            </a:endParaRPr>
          </a:p>
        </p:txBody>
      </p:sp>
      <p:sp>
        <p:nvSpPr>
          <p:cNvPr id="5" name="Prostokąt 4"/>
          <p:cNvSpPr/>
          <p:nvPr/>
        </p:nvSpPr>
        <p:spPr>
          <a:xfrm>
            <a:off x="4187038" y="6239168"/>
            <a:ext cx="4710729" cy="407163"/>
          </a:xfrm>
          <a:prstGeom prst="rect">
            <a:avLst/>
          </a:prstGeom>
        </p:spPr>
        <p:txBody>
          <a:bodyPr wrap="square">
            <a:spAutoFit/>
          </a:bodyPr>
          <a:lstStyle/>
          <a:p>
            <a:r>
              <a:rPr lang="en-US" sz="1100" b="1" dirty="0" smtClean="0">
                <a:solidFill>
                  <a:schemeClr val="tx1"/>
                </a:solidFill>
                <a:latin typeface="Calibri" panose="020F0502020204030204" pitchFamily="34" charset="0"/>
              </a:rPr>
              <a:t>Winter </a:t>
            </a:r>
            <a:r>
              <a:rPr lang="en-US" sz="1100" b="1" dirty="0">
                <a:solidFill>
                  <a:schemeClr val="tx1"/>
                </a:solidFill>
                <a:latin typeface="Calibri" panose="020F0502020204030204" pitchFamily="34" charset="0"/>
              </a:rPr>
              <a:t>wheat in conventional system (CS) - monoculture (high infestation by cornflower)- I decade of July </a:t>
            </a:r>
            <a:r>
              <a:rPr lang="en-US" sz="1100" b="1" dirty="0" smtClean="0">
                <a:solidFill>
                  <a:schemeClr val="tx1"/>
                </a:solidFill>
                <a:latin typeface="Calibri" panose="020F0502020204030204" pitchFamily="34" charset="0"/>
              </a:rPr>
              <a:t>(</a:t>
            </a:r>
            <a:r>
              <a:rPr lang="en-US" sz="1100" b="1" dirty="0">
                <a:solidFill>
                  <a:schemeClr val="tx1"/>
                </a:solidFill>
                <a:latin typeface="Calibri" panose="020F0502020204030204" pitchFamily="34" charset="0"/>
              </a:rPr>
              <a:t>one variety)</a:t>
            </a:r>
            <a:endParaRPr lang="pl-PL" sz="1100" dirty="0">
              <a:solidFill>
                <a:schemeClr val="tx1"/>
              </a:solidFill>
              <a:latin typeface="Calibri" panose="020F0502020204030204" pitchFamily="34" charset="0"/>
            </a:endParaRPr>
          </a:p>
        </p:txBody>
      </p:sp>
      <p:sp>
        <p:nvSpPr>
          <p:cNvPr id="6" name="pole tekstowe 5"/>
          <p:cNvSpPr txBox="1"/>
          <p:nvPr/>
        </p:nvSpPr>
        <p:spPr>
          <a:xfrm>
            <a:off x="2586942" y="824707"/>
            <a:ext cx="4217305" cy="349968"/>
          </a:xfrm>
          <a:prstGeom prst="rect">
            <a:avLst/>
          </a:prstGeom>
          <a:noFill/>
        </p:spPr>
        <p:txBody>
          <a:bodyPr wrap="square" rtlCol="0">
            <a:spAutoFit/>
          </a:bodyPr>
          <a:lstStyle/>
          <a:p>
            <a:r>
              <a:rPr lang="pl-PL" b="1" i="1" dirty="0" smtClean="0">
                <a:solidFill>
                  <a:schemeClr val="tx1"/>
                </a:solidFill>
              </a:rPr>
              <a:t>Winter </a:t>
            </a:r>
            <a:r>
              <a:rPr lang="pl-PL" b="1" i="1" dirty="0" err="1" smtClean="0">
                <a:solidFill>
                  <a:schemeClr val="tx1"/>
                </a:solidFill>
              </a:rPr>
              <a:t>wheat</a:t>
            </a:r>
            <a:r>
              <a:rPr lang="pl-PL" b="1" i="1" dirty="0" smtClean="0">
                <a:solidFill>
                  <a:schemeClr val="tx1"/>
                </a:solidFill>
              </a:rPr>
              <a:t> in  </a:t>
            </a:r>
            <a:r>
              <a:rPr lang="pl-PL" b="1" i="1" dirty="0" err="1" smtClean="0">
                <a:solidFill>
                  <a:schemeClr val="tx1"/>
                </a:solidFill>
              </a:rPr>
              <a:t>monoculture</a:t>
            </a:r>
            <a:endParaRPr lang="pl-PL" b="1" i="1" dirty="0">
              <a:solidFill>
                <a:schemeClr val="tx1"/>
              </a:solidFill>
            </a:endParaRPr>
          </a:p>
        </p:txBody>
      </p:sp>
      <p:sp>
        <p:nvSpPr>
          <p:cNvPr id="13" name="Prostokąt 12"/>
          <p:cNvSpPr/>
          <p:nvPr/>
        </p:nvSpPr>
        <p:spPr>
          <a:xfrm>
            <a:off x="678819" y="4342328"/>
            <a:ext cx="3491473" cy="922432"/>
          </a:xfrm>
          <a:prstGeom prst="rect">
            <a:avLst/>
          </a:prstGeom>
        </p:spPr>
        <p:txBody>
          <a:bodyPr wrap="square">
            <a:spAutoFit/>
          </a:bodyPr>
          <a:lstStyle/>
          <a:p>
            <a:pPr algn="just"/>
            <a:r>
              <a:rPr lang="pl-PL" sz="1400" b="1" dirty="0" smtClean="0">
                <a:solidFill>
                  <a:srgbClr val="0000CC"/>
                </a:solidFill>
                <a:latin typeface="Calibri" panose="020F0502020204030204" pitchFamily="34" charset="0"/>
              </a:rPr>
              <a:t>C</a:t>
            </a:r>
            <a:r>
              <a:rPr lang="en-US" sz="1400" b="1" dirty="0" err="1" smtClean="0">
                <a:solidFill>
                  <a:srgbClr val="0000CC"/>
                </a:solidFill>
                <a:latin typeface="Calibri" panose="020F0502020204030204" pitchFamily="34" charset="0"/>
              </a:rPr>
              <a:t>ontinuous</a:t>
            </a:r>
            <a:r>
              <a:rPr lang="en-US" sz="1400" b="1" dirty="0" smtClean="0">
                <a:solidFill>
                  <a:srgbClr val="0000CC"/>
                </a:solidFill>
                <a:latin typeface="Calibri" panose="020F0502020204030204" pitchFamily="34" charset="0"/>
              </a:rPr>
              <a:t> </a:t>
            </a:r>
            <a:r>
              <a:rPr lang="en-US" sz="1400" b="1" dirty="0" err="1">
                <a:solidFill>
                  <a:srgbClr val="0000CC"/>
                </a:solidFill>
                <a:latin typeface="Calibri" panose="020F0502020204030204" pitchFamily="34" charset="0"/>
              </a:rPr>
              <a:t>monocropping</a:t>
            </a:r>
            <a:r>
              <a:rPr lang="en-US" sz="1400" b="1" dirty="0">
                <a:solidFill>
                  <a:srgbClr val="0000CC"/>
                </a:solidFill>
                <a:latin typeface="Calibri" panose="020F0502020204030204" pitchFamily="34" charset="0"/>
              </a:rPr>
              <a:t> can produce highly dense, locally adapted populations of single weed species that compete strongly with the crop</a:t>
            </a:r>
            <a:r>
              <a:rPr lang="en-US" sz="1600" dirty="0">
                <a:solidFill>
                  <a:srgbClr val="0000CC"/>
                </a:solidFill>
                <a:latin typeface="Calibri" panose="020F0502020204030204" pitchFamily="34" charset="0"/>
              </a:rPr>
              <a:t>.</a:t>
            </a:r>
            <a:endParaRPr lang="pl-PL" sz="1600" dirty="0">
              <a:solidFill>
                <a:srgbClr val="0000CC"/>
              </a:solidFill>
              <a:latin typeface="Calibri" panose="020F0502020204030204" pitchFamily="34" charset="0"/>
            </a:endParaRPr>
          </a:p>
        </p:txBody>
      </p:sp>
      <p:pic>
        <p:nvPicPr>
          <p:cNvPr id="15" name="Obraz 14" descr="G:\IPM dla Kierzka\Photos IPM from PL (on station)\DSC008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851" y="1268414"/>
            <a:ext cx="3400441" cy="2049896"/>
          </a:xfrm>
          <a:prstGeom prst="rect">
            <a:avLst/>
          </a:prstGeom>
          <a:noFill/>
          <a:ln>
            <a:noFill/>
          </a:ln>
        </p:spPr>
      </p:pic>
    </p:spTree>
    <p:extLst>
      <p:ext uri="{BB962C8B-B14F-4D97-AF65-F5344CB8AC3E}">
        <p14:creationId xmlns:p14="http://schemas.microsoft.com/office/powerpoint/2010/main" val="2825780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1001642" y="32544"/>
            <a:ext cx="6337300" cy="792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r>
              <a:rPr lang="pl-PL" sz="2400" b="1" dirty="0" err="1">
                <a:solidFill>
                  <a:srgbClr val="0000CC"/>
                </a:solidFill>
              </a:rPr>
              <a:t>Crop</a:t>
            </a:r>
            <a:r>
              <a:rPr lang="pl-PL" sz="2400" b="1" dirty="0">
                <a:solidFill>
                  <a:srgbClr val="0000CC"/>
                </a:solidFill>
              </a:rPr>
              <a:t> </a:t>
            </a:r>
            <a:r>
              <a:rPr lang="pl-PL" sz="2400" b="1" dirty="0" err="1">
                <a:solidFill>
                  <a:srgbClr val="0000CC"/>
                </a:solidFill>
              </a:rPr>
              <a:t>diversification</a:t>
            </a:r>
            <a:r>
              <a:rPr lang="pl-PL" sz="2400" b="1" dirty="0">
                <a:solidFill>
                  <a:srgbClr val="0000CC"/>
                </a:solidFill>
              </a:rPr>
              <a:t> </a:t>
            </a:r>
            <a:r>
              <a:rPr lang="pl-PL" sz="2400" b="1" dirty="0" smtClean="0">
                <a:solidFill>
                  <a:srgbClr val="0000CC"/>
                </a:solidFill>
              </a:rPr>
              <a:t> - </a:t>
            </a:r>
            <a:r>
              <a:rPr lang="pl-PL" sz="2400" b="1" dirty="0" err="1" smtClean="0">
                <a:solidFill>
                  <a:srgbClr val="000000"/>
                </a:solidFill>
              </a:rPr>
              <a:t>effect</a:t>
            </a:r>
            <a:r>
              <a:rPr lang="pl-PL" sz="2400" b="1" dirty="0" smtClean="0">
                <a:solidFill>
                  <a:srgbClr val="000000"/>
                </a:solidFill>
              </a:rPr>
              <a:t> on </a:t>
            </a:r>
            <a:r>
              <a:rPr lang="pl-PL" sz="2400" b="1" dirty="0" err="1" smtClean="0">
                <a:solidFill>
                  <a:srgbClr val="000000"/>
                </a:solidFill>
              </a:rPr>
              <a:t>weeds</a:t>
            </a:r>
            <a:endParaRPr lang="pl-PL" sz="2400" b="1" dirty="0">
              <a:solidFill>
                <a:srgbClr val="000000"/>
              </a:solidFill>
            </a:endParaRPr>
          </a:p>
        </p:txBody>
      </p:sp>
      <p:sp>
        <p:nvSpPr>
          <p:cNvPr id="5125" name="Rectangle 5"/>
          <p:cNvSpPr>
            <a:spLocks noChangeArrowheads="1"/>
          </p:cNvSpPr>
          <p:nvPr/>
        </p:nvSpPr>
        <p:spPr bwMode="auto">
          <a:xfrm>
            <a:off x="1813747" y="1484784"/>
            <a:ext cx="5545137" cy="1079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pPr eaLnBrk="1" hangingPunct="1"/>
            <a:endParaRPr lang="pl-PL" altLang="pl-PL">
              <a:solidFill>
                <a:srgbClr val="000000"/>
              </a:solidFill>
            </a:endParaRPr>
          </a:p>
        </p:txBody>
      </p:sp>
      <p:pic>
        <p:nvPicPr>
          <p:cNvPr id="9" name="Obraz 8" descr="G:\IPM dla Kierzka\Photos IPM from PL (on station)\DSC008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68413"/>
            <a:ext cx="3168352" cy="2313943"/>
          </a:xfrm>
          <a:prstGeom prst="rect">
            <a:avLst/>
          </a:prstGeom>
          <a:noFill/>
          <a:ln>
            <a:noFill/>
          </a:ln>
        </p:spPr>
      </p:pic>
      <p:sp>
        <p:nvSpPr>
          <p:cNvPr id="3" name="Prostokąt 2"/>
          <p:cNvSpPr/>
          <p:nvPr/>
        </p:nvSpPr>
        <p:spPr>
          <a:xfrm>
            <a:off x="827585" y="3717032"/>
            <a:ext cx="3342708" cy="564578"/>
          </a:xfrm>
          <a:prstGeom prst="rect">
            <a:avLst/>
          </a:prstGeom>
        </p:spPr>
        <p:txBody>
          <a:bodyPr wrap="square">
            <a:spAutoFit/>
          </a:bodyPr>
          <a:lstStyle/>
          <a:p>
            <a:r>
              <a:rPr lang="en-US" sz="1100" b="1" dirty="0" smtClean="0">
                <a:solidFill>
                  <a:srgbClr val="000000"/>
                </a:solidFill>
                <a:latin typeface="Calibri" panose="020F0502020204030204" pitchFamily="34" charset="0"/>
              </a:rPr>
              <a:t>Winter </a:t>
            </a:r>
            <a:r>
              <a:rPr lang="en-US" sz="1100" b="1" dirty="0">
                <a:solidFill>
                  <a:srgbClr val="000000"/>
                </a:solidFill>
                <a:latin typeface="Calibri" panose="020F0502020204030204" pitchFamily="34" charset="0"/>
              </a:rPr>
              <a:t>wheat  in monoculture (CS) in autumn </a:t>
            </a:r>
            <a:r>
              <a:rPr lang="en-US" sz="1100" b="1" dirty="0" smtClean="0">
                <a:solidFill>
                  <a:srgbClr val="000000"/>
                </a:solidFill>
                <a:latin typeface="Calibri" panose="020F0502020204030204" pitchFamily="34" charset="0"/>
              </a:rPr>
              <a:t>(</a:t>
            </a:r>
            <a:r>
              <a:rPr lang="pl-PL" sz="1100" b="1" dirty="0" err="1" smtClean="0">
                <a:solidFill>
                  <a:srgbClr val="000000"/>
                </a:solidFill>
                <a:latin typeface="Calibri" panose="020F0502020204030204" pitchFamily="34" charset="0"/>
              </a:rPr>
              <a:t>late</a:t>
            </a:r>
            <a:r>
              <a:rPr lang="en-US" sz="1100" b="1" dirty="0" smtClean="0">
                <a:solidFill>
                  <a:srgbClr val="000000"/>
                </a:solidFill>
                <a:latin typeface="Calibri" panose="020F0502020204030204" pitchFamily="34" charset="0"/>
              </a:rPr>
              <a:t> </a:t>
            </a:r>
            <a:r>
              <a:rPr lang="en-US" sz="1100" b="1" dirty="0">
                <a:solidFill>
                  <a:srgbClr val="000000"/>
                </a:solidFill>
                <a:latin typeface="Calibri" panose="020F0502020204030204" pitchFamily="34" charset="0"/>
              </a:rPr>
              <a:t>time od sowing - </a:t>
            </a:r>
            <a:r>
              <a:rPr lang="en-US" sz="1100" b="1" dirty="0" smtClean="0">
                <a:solidFill>
                  <a:srgbClr val="000000"/>
                </a:solidFill>
                <a:latin typeface="Calibri" panose="020F0502020204030204" pitchFamily="34" charset="0"/>
              </a:rPr>
              <a:t>I </a:t>
            </a:r>
            <a:r>
              <a:rPr lang="en-US" sz="1100" b="1" dirty="0">
                <a:solidFill>
                  <a:srgbClr val="000000"/>
                </a:solidFill>
                <a:latin typeface="Calibri" panose="020F0502020204030204" pitchFamily="34" charset="0"/>
              </a:rPr>
              <a:t>decade of </a:t>
            </a:r>
            <a:r>
              <a:rPr lang="pl-PL" sz="1100" b="1" dirty="0" err="1" smtClean="0">
                <a:solidFill>
                  <a:srgbClr val="000000"/>
                </a:solidFill>
                <a:latin typeface="Calibri" panose="020F0502020204030204" pitchFamily="34" charset="0"/>
              </a:rPr>
              <a:t>October</a:t>
            </a:r>
            <a:r>
              <a:rPr lang="en-US" sz="1100" b="1" dirty="0" smtClean="0">
                <a:solidFill>
                  <a:srgbClr val="000000"/>
                </a:solidFill>
                <a:latin typeface="Calibri" panose="020F0502020204030204" pitchFamily="34" charset="0"/>
              </a:rPr>
              <a:t>)</a:t>
            </a:r>
            <a:r>
              <a:rPr lang="pl-PL" sz="1100" b="1" dirty="0" smtClean="0">
                <a:solidFill>
                  <a:srgbClr val="000000"/>
                </a:solidFill>
                <a:latin typeface="Calibri" panose="020F0502020204030204" pitchFamily="34" charset="0"/>
              </a:rPr>
              <a:t> – mix of </a:t>
            </a:r>
            <a:r>
              <a:rPr lang="pl-PL" sz="1100" b="1" dirty="0" err="1" smtClean="0">
                <a:solidFill>
                  <a:srgbClr val="000000"/>
                </a:solidFill>
                <a:latin typeface="Calibri" panose="020F0502020204030204" pitchFamily="34" charset="0"/>
              </a:rPr>
              <a:t>varieties</a:t>
            </a:r>
            <a:endParaRPr lang="pl-PL" sz="1100" b="1" dirty="0">
              <a:solidFill>
                <a:srgbClr val="000000"/>
              </a:solidFill>
              <a:latin typeface="Calibri" panose="020F0502020204030204" pitchFamily="34" charset="0"/>
            </a:endParaRPr>
          </a:p>
        </p:txBody>
      </p:sp>
      <p:sp>
        <p:nvSpPr>
          <p:cNvPr id="4" name="Prostokąt 3"/>
          <p:cNvSpPr/>
          <p:nvPr/>
        </p:nvSpPr>
        <p:spPr>
          <a:xfrm>
            <a:off x="4256402" y="3609278"/>
            <a:ext cx="4572000" cy="249748"/>
          </a:xfrm>
          <a:prstGeom prst="rect">
            <a:avLst/>
          </a:prstGeom>
        </p:spPr>
        <p:txBody>
          <a:bodyPr>
            <a:spAutoFit/>
          </a:bodyPr>
          <a:lstStyle/>
          <a:p>
            <a:r>
              <a:rPr lang="en-US" sz="1100" b="1" dirty="0" smtClean="0">
                <a:solidFill>
                  <a:srgbClr val="000000"/>
                </a:solidFill>
                <a:latin typeface="Calibri" panose="020F0502020204030204" pitchFamily="34" charset="0"/>
              </a:rPr>
              <a:t>Weed </a:t>
            </a:r>
            <a:r>
              <a:rPr lang="en-US" sz="1100" b="1" dirty="0">
                <a:solidFill>
                  <a:srgbClr val="000000"/>
                </a:solidFill>
                <a:latin typeface="Calibri" panose="020F0502020204030204" pitchFamily="34" charset="0"/>
              </a:rPr>
              <a:t>infestation of winter wheat </a:t>
            </a:r>
            <a:r>
              <a:rPr lang="pl-PL" sz="1100" b="1" dirty="0" smtClean="0">
                <a:solidFill>
                  <a:srgbClr val="000000"/>
                </a:solidFill>
                <a:latin typeface="Calibri" panose="020F0502020204030204" pitchFamily="34" charset="0"/>
              </a:rPr>
              <a:t> </a:t>
            </a:r>
            <a:r>
              <a:rPr lang="en-US" sz="1100" b="1" dirty="0" smtClean="0">
                <a:solidFill>
                  <a:srgbClr val="000000"/>
                </a:solidFill>
                <a:latin typeface="Calibri" panose="020F0502020204030204" pitchFamily="34" charset="0"/>
              </a:rPr>
              <a:t>(</a:t>
            </a:r>
            <a:r>
              <a:rPr lang="pl-PL" sz="1100" b="1" dirty="0" err="1" smtClean="0">
                <a:solidFill>
                  <a:srgbClr val="000000"/>
                </a:solidFill>
                <a:latin typeface="Calibri" panose="020F0502020204030204" pitchFamily="34" charset="0"/>
              </a:rPr>
              <a:t>crop</a:t>
            </a:r>
            <a:r>
              <a:rPr lang="pl-PL" sz="1100" b="1" dirty="0" smtClean="0">
                <a:solidFill>
                  <a:srgbClr val="000000"/>
                </a:solidFill>
                <a:latin typeface="Calibri" panose="020F0502020204030204" pitchFamily="34" charset="0"/>
              </a:rPr>
              <a:t> </a:t>
            </a:r>
            <a:r>
              <a:rPr lang="pl-PL" sz="1100" b="1" dirty="0" err="1" smtClean="0">
                <a:solidFill>
                  <a:srgbClr val="000000"/>
                </a:solidFill>
                <a:latin typeface="Calibri" panose="020F0502020204030204" pitchFamily="34" charset="0"/>
              </a:rPr>
              <a:t>rotation</a:t>
            </a:r>
            <a:r>
              <a:rPr lang="pl-PL" sz="1100" b="1" dirty="0" smtClean="0">
                <a:solidFill>
                  <a:srgbClr val="000000"/>
                </a:solidFill>
                <a:latin typeface="Calibri" panose="020F0502020204030204" pitchFamily="34" charset="0"/>
              </a:rPr>
              <a:t>)</a:t>
            </a:r>
            <a:endParaRPr lang="pl-PL" sz="1100" b="1" dirty="0">
              <a:solidFill>
                <a:srgbClr val="000000"/>
              </a:solidFill>
              <a:latin typeface="Calibri" panose="020F0502020204030204" pitchFamily="34" charset="0"/>
            </a:endParaRPr>
          </a:p>
        </p:txBody>
      </p:sp>
      <p:sp>
        <p:nvSpPr>
          <p:cNvPr id="5" name="Prostokąt 4"/>
          <p:cNvSpPr/>
          <p:nvPr/>
        </p:nvSpPr>
        <p:spPr>
          <a:xfrm>
            <a:off x="4187038" y="6239168"/>
            <a:ext cx="4710729" cy="564578"/>
          </a:xfrm>
          <a:prstGeom prst="rect">
            <a:avLst/>
          </a:prstGeom>
        </p:spPr>
        <p:txBody>
          <a:bodyPr wrap="square">
            <a:spAutoFit/>
          </a:bodyPr>
          <a:lstStyle/>
          <a:p>
            <a:r>
              <a:rPr lang="en-US" sz="1100" b="1" dirty="0">
                <a:solidFill>
                  <a:schemeClr val="tx1"/>
                </a:solidFill>
                <a:latin typeface="Calibri" panose="020F0502020204030204" pitchFamily="34" charset="0"/>
              </a:rPr>
              <a:t>Winter wheat in advanced system (AS) – crop rotation (</a:t>
            </a:r>
            <a:r>
              <a:rPr lang="en-US" sz="1100" b="1" dirty="0" err="1">
                <a:solidFill>
                  <a:schemeClr val="tx1"/>
                </a:solidFill>
                <a:latin typeface="Calibri" panose="020F0502020204030204" pitchFamily="34" charset="0"/>
              </a:rPr>
              <a:t>forecrop</a:t>
            </a:r>
            <a:r>
              <a:rPr lang="en-US" sz="1100" b="1" dirty="0">
                <a:solidFill>
                  <a:schemeClr val="tx1"/>
                </a:solidFill>
                <a:latin typeface="Calibri" panose="020F0502020204030204" pitchFamily="34" charset="0"/>
              </a:rPr>
              <a:t>- winter oilseed rape) - I decade of July </a:t>
            </a:r>
            <a:r>
              <a:rPr lang="en-US" sz="1100" b="1" dirty="0" smtClean="0">
                <a:solidFill>
                  <a:schemeClr val="tx1"/>
                </a:solidFill>
                <a:latin typeface="Calibri" panose="020F0502020204030204" pitchFamily="34" charset="0"/>
              </a:rPr>
              <a:t>(</a:t>
            </a:r>
            <a:r>
              <a:rPr lang="en-US" sz="1100" b="1" dirty="0">
                <a:solidFill>
                  <a:schemeClr val="tx1"/>
                </a:solidFill>
                <a:latin typeface="Calibri" panose="020F0502020204030204" pitchFamily="34" charset="0"/>
              </a:rPr>
              <a:t>mixture of two varieties in later time of sowing – I decade of October</a:t>
            </a:r>
            <a:r>
              <a:rPr lang="en-US" sz="1100" b="1" dirty="0">
                <a:latin typeface="Calibri" panose="020F0502020204030204" pitchFamily="34" charset="0"/>
              </a:rPr>
              <a:t>)</a:t>
            </a:r>
            <a:endParaRPr lang="pl-PL" sz="1100" dirty="0">
              <a:latin typeface="Calibri" panose="020F0502020204030204" pitchFamily="34" charset="0"/>
            </a:endParaRPr>
          </a:p>
        </p:txBody>
      </p:sp>
      <p:sp>
        <p:nvSpPr>
          <p:cNvPr id="6" name="pole tekstowe 5"/>
          <p:cNvSpPr txBox="1"/>
          <p:nvPr/>
        </p:nvSpPr>
        <p:spPr>
          <a:xfrm>
            <a:off x="2586942" y="824707"/>
            <a:ext cx="3688303" cy="349968"/>
          </a:xfrm>
          <a:prstGeom prst="rect">
            <a:avLst/>
          </a:prstGeom>
          <a:noFill/>
        </p:spPr>
        <p:txBody>
          <a:bodyPr wrap="square" rtlCol="0">
            <a:spAutoFit/>
          </a:bodyPr>
          <a:lstStyle/>
          <a:p>
            <a:r>
              <a:rPr lang="pl-PL" b="1" i="1" dirty="0" smtClean="0">
                <a:solidFill>
                  <a:srgbClr val="000000"/>
                </a:solidFill>
              </a:rPr>
              <a:t>Winter </a:t>
            </a:r>
            <a:r>
              <a:rPr lang="pl-PL" b="1" i="1" dirty="0" err="1" smtClean="0">
                <a:solidFill>
                  <a:srgbClr val="000000"/>
                </a:solidFill>
              </a:rPr>
              <a:t>wheat</a:t>
            </a:r>
            <a:r>
              <a:rPr lang="pl-PL" b="1" i="1" dirty="0" smtClean="0">
                <a:solidFill>
                  <a:srgbClr val="000000"/>
                </a:solidFill>
              </a:rPr>
              <a:t> in </a:t>
            </a:r>
            <a:r>
              <a:rPr lang="pl-PL" b="1" i="1" dirty="0" err="1" smtClean="0">
                <a:solidFill>
                  <a:srgbClr val="000000"/>
                </a:solidFill>
              </a:rPr>
              <a:t>rotation</a:t>
            </a:r>
            <a:endParaRPr lang="pl-PL" b="1" i="1" dirty="0">
              <a:solidFill>
                <a:srgbClr val="000000"/>
              </a:solidFill>
            </a:endParaRPr>
          </a:p>
        </p:txBody>
      </p:sp>
      <p:pic>
        <p:nvPicPr>
          <p:cNvPr id="13" name="Obraz 12" descr="G:\IPM dla Kierzka\Photos IPM from PL (on station)\IMG_229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838" y="4056195"/>
            <a:ext cx="3675132" cy="2140431"/>
          </a:xfrm>
          <a:prstGeom prst="rect">
            <a:avLst/>
          </a:prstGeom>
          <a:noFill/>
          <a:ln>
            <a:noFill/>
          </a:ln>
        </p:spPr>
      </p:pic>
      <p:pic>
        <p:nvPicPr>
          <p:cNvPr id="1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315" y="1246723"/>
            <a:ext cx="3377863" cy="220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827585" y="4436157"/>
            <a:ext cx="3428817" cy="1294585"/>
          </a:xfrm>
          <a:prstGeom prst="rect">
            <a:avLst/>
          </a:prstGeom>
        </p:spPr>
        <p:txBody>
          <a:bodyPr wrap="square">
            <a:spAutoFit/>
          </a:bodyPr>
          <a:lstStyle/>
          <a:p>
            <a:pPr algn="just"/>
            <a:r>
              <a:rPr lang="en-US" sz="1400" b="1" dirty="0">
                <a:solidFill>
                  <a:srgbClr val="0000CC"/>
                </a:solidFill>
                <a:latin typeface="Calibri" panose="020F0502020204030204" pitchFamily="34" charset="0"/>
              </a:rPr>
              <a:t>The different crop types in the rotation collectively promote the development of more diverse weed communities but with fewer individuals per species, thus potentially lessening the competitive effects on crop </a:t>
            </a:r>
            <a:r>
              <a:rPr lang="en-US" sz="1400" b="1" dirty="0" smtClean="0">
                <a:solidFill>
                  <a:srgbClr val="0000CC"/>
                </a:solidFill>
                <a:latin typeface="Calibri" panose="020F0502020204030204" pitchFamily="34" charset="0"/>
              </a:rPr>
              <a:t>yield</a:t>
            </a:r>
            <a:r>
              <a:rPr lang="pl-PL" sz="1400" b="1" dirty="0" smtClean="0">
                <a:solidFill>
                  <a:srgbClr val="0000CC"/>
                </a:solidFill>
                <a:latin typeface="Calibri" panose="020F0502020204030204" pitchFamily="34" charset="0"/>
              </a:rPr>
              <a:t>.</a:t>
            </a:r>
            <a:endParaRPr lang="pl-PL" sz="1400" dirty="0"/>
          </a:p>
        </p:txBody>
      </p:sp>
    </p:spTree>
    <p:extLst>
      <p:ext uri="{BB962C8B-B14F-4D97-AF65-F5344CB8AC3E}">
        <p14:creationId xmlns:p14="http://schemas.microsoft.com/office/powerpoint/2010/main" val="2238768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899592" y="692697"/>
            <a:ext cx="7772400" cy="864095"/>
          </a:xfrm>
        </p:spPr>
        <p:txBody>
          <a:bodyPr/>
          <a:lstStyle/>
          <a:p>
            <a:r>
              <a:rPr lang="pl-PL" sz="2800" b="1" dirty="0" err="1">
                <a:solidFill>
                  <a:srgbClr val="0000CC"/>
                </a:solidFill>
                <a:latin typeface="Calibri" panose="020F0502020204030204" pitchFamily="34" charset="0"/>
              </a:rPr>
              <a:t>Crop</a:t>
            </a:r>
            <a:r>
              <a:rPr lang="pl-PL" sz="2800" b="1" dirty="0">
                <a:solidFill>
                  <a:srgbClr val="0000CC"/>
                </a:solidFill>
                <a:latin typeface="Calibri" panose="020F0502020204030204" pitchFamily="34" charset="0"/>
              </a:rPr>
              <a:t> </a:t>
            </a:r>
            <a:r>
              <a:rPr lang="pl-PL" sz="2800" b="1" dirty="0" err="1">
                <a:solidFill>
                  <a:srgbClr val="0000CC"/>
                </a:solidFill>
                <a:latin typeface="Calibri" panose="020F0502020204030204" pitchFamily="34" charset="0"/>
              </a:rPr>
              <a:t>diversification</a:t>
            </a:r>
            <a:r>
              <a:rPr lang="pl-PL" sz="2800" b="1" dirty="0">
                <a:solidFill>
                  <a:srgbClr val="0000CC"/>
                </a:solidFill>
                <a:latin typeface="Calibri" panose="020F0502020204030204" pitchFamily="34" charset="0"/>
              </a:rPr>
              <a:t> </a:t>
            </a:r>
            <a:r>
              <a:rPr lang="pl-PL" sz="2800" b="1" dirty="0" smtClean="0">
                <a:solidFill>
                  <a:srgbClr val="0000CC"/>
                </a:solidFill>
                <a:latin typeface="Calibri" panose="020F0502020204030204" pitchFamily="34" charset="0"/>
              </a:rPr>
              <a:t>- </a:t>
            </a:r>
            <a:r>
              <a:rPr lang="pl-PL" sz="2800" b="1" dirty="0" err="1" smtClean="0">
                <a:solidFill>
                  <a:schemeClr val="tx1"/>
                </a:solidFill>
                <a:latin typeface="Calibri" panose="020F0502020204030204" pitchFamily="34" charset="0"/>
              </a:rPr>
              <a:t>Effect</a:t>
            </a:r>
            <a:r>
              <a:rPr lang="pl-PL" sz="2800" b="1" dirty="0" smtClean="0">
                <a:solidFill>
                  <a:schemeClr val="tx1"/>
                </a:solidFill>
                <a:latin typeface="Calibri" panose="020F0502020204030204" pitchFamily="34" charset="0"/>
              </a:rPr>
              <a:t> on </a:t>
            </a:r>
            <a:r>
              <a:rPr lang="pl-PL" sz="2800" b="1" dirty="0" err="1" smtClean="0">
                <a:solidFill>
                  <a:schemeClr val="tx1"/>
                </a:solidFill>
                <a:latin typeface="Calibri" panose="020F0502020204030204" pitchFamily="34" charset="0"/>
              </a:rPr>
              <a:t>diseases</a:t>
            </a:r>
            <a:r>
              <a:rPr lang="pl-PL" sz="2800" b="1" dirty="0" smtClean="0">
                <a:solidFill>
                  <a:schemeClr val="tx1"/>
                </a:solidFill>
                <a:latin typeface="Calibri" panose="020F0502020204030204" pitchFamily="34" charset="0"/>
              </a:rPr>
              <a:t> </a:t>
            </a:r>
            <a:endParaRPr lang="pl-PL" sz="2800" b="1" dirty="0">
              <a:solidFill>
                <a:schemeClr val="tx1"/>
              </a:solidFill>
              <a:latin typeface="Calibri" panose="020F0502020204030204" pitchFamily="34" charset="0"/>
            </a:endParaRPr>
          </a:p>
        </p:txBody>
      </p:sp>
      <p:sp>
        <p:nvSpPr>
          <p:cNvPr id="6" name="Podtytuł 5"/>
          <p:cNvSpPr>
            <a:spLocks noGrp="1"/>
          </p:cNvSpPr>
          <p:nvPr>
            <p:ph type="subTitle" idx="1"/>
          </p:nvPr>
        </p:nvSpPr>
        <p:spPr>
          <a:xfrm>
            <a:off x="1115616" y="1916832"/>
            <a:ext cx="6912768" cy="1224136"/>
          </a:xfrm>
        </p:spPr>
        <p:txBody>
          <a:bodyPr/>
          <a:lstStyle/>
          <a:p>
            <a:pPr algn="just"/>
            <a:r>
              <a:rPr lang="en-US" sz="2000" dirty="0"/>
              <a:t>Biological diversification across crops maintains and regenerates the ecosystem services that provide critical inputs—such as maintenance of soil quality, nitrogen fixation, pollination, and pest control</a:t>
            </a:r>
            <a:r>
              <a:rPr lang="en-US" sz="2000" dirty="0" smtClean="0"/>
              <a:t>.</a:t>
            </a:r>
            <a:endParaRPr lang="pl-PL" sz="2000" dirty="0" smtClean="0"/>
          </a:p>
          <a:p>
            <a:endParaRPr lang="pl-PL" sz="2000" dirty="0"/>
          </a:p>
          <a:p>
            <a:pPr algn="just"/>
            <a:r>
              <a:rPr lang="pl-PL" sz="2000" dirty="0" smtClean="0"/>
              <a:t>C</a:t>
            </a:r>
            <a:r>
              <a:rPr lang="en-US" sz="2000" dirty="0" err="1" smtClean="0"/>
              <a:t>rop</a:t>
            </a:r>
            <a:r>
              <a:rPr lang="en-US" sz="2000" dirty="0" smtClean="0"/>
              <a:t> </a:t>
            </a:r>
            <a:r>
              <a:rPr lang="en-US" sz="2000" dirty="0"/>
              <a:t>rotation is  widely utilized for management of soil pathogens, within both small-scale and industrial agriculture. Crop rotations are widely understood to interrupt the build-up of soil pathogens, diseases vectors, and other pests while making more efficient use of available </a:t>
            </a:r>
            <a:r>
              <a:rPr lang="en-US" sz="2000" dirty="0" smtClean="0"/>
              <a:t>nitrogen</a:t>
            </a:r>
            <a:r>
              <a:rPr lang="pl-PL" sz="2000" dirty="0" smtClean="0"/>
              <a:t>.</a:t>
            </a:r>
          </a:p>
          <a:p>
            <a:pPr algn="just"/>
            <a:r>
              <a:rPr lang="en-US" sz="2000" b="1" dirty="0">
                <a:solidFill>
                  <a:srgbClr val="0000CC"/>
                </a:solidFill>
              </a:rPr>
              <a:t>Diversified cropping system practices have been shown positive effects on disease prevention and suppression and on soil </a:t>
            </a:r>
            <a:r>
              <a:rPr lang="en-US" sz="2000" b="1" dirty="0" smtClean="0">
                <a:solidFill>
                  <a:srgbClr val="0000CC"/>
                </a:solidFill>
              </a:rPr>
              <a:t>quality</a:t>
            </a:r>
            <a:r>
              <a:rPr lang="pl-PL" sz="2000" b="1" dirty="0" smtClean="0">
                <a:solidFill>
                  <a:srgbClr val="0000CC"/>
                </a:solidFill>
              </a:rPr>
              <a:t>.</a:t>
            </a:r>
            <a:endParaRPr lang="en-US" sz="2000" b="1" dirty="0">
              <a:solidFill>
                <a:srgbClr val="0000CC"/>
              </a:solidFill>
            </a:endParaRPr>
          </a:p>
        </p:txBody>
      </p:sp>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spTree>
    <p:extLst>
      <p:ext uri="{BB962C8B-B14F-4D97-AF65-F5344CB8AC3E}">
        <p14:creationId xmlns:p14="http://schemas.microsoft.com/office/powerpoint/2010/main" val="1316066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p:txBody>
          <a:bodyPr/>
          <a:lstStyle/>
          <a:p>
            <a:endParaRPr lang="pl-PL"/>
          </a:p>
        </p:txBody>
      </p:sp>
      <p:sp>
        <p:nvSpPr>
          <p:cNvPr id="4" name="Podtytuł 3"/>
          <p:cNvSpPr>
            <a:spLocks noGrp="1"/>
          </p:cNvSpPr>
          <p:nvPr>
            <p:ph type="subTitle" idx="1"/>
          </p:nvPr>
        </p:nvSpPr>
        <p:spPr>
          <a:xfrm>
            <a:off x="4427984" y="3573016"/>
            <a:ext cx="4320480" cy="792088"/>
          </a:xfrm>
        </p:spPr>
        <p:txBody>
          <a:bodyPr/>
          <a:lstStyle/>
          <a:p>
            <a:r>
              <a:rPr lang="en-US" sz="1100" b="1" dirty="0">
                <a:latin typeface="Calibri" panose="020F0502020204030204" pitchFamily="34" charset="0"/>
              </a:rPr>
              <a:t>Winter wheat in advanced system (AS) – crop rotation (</a:t>
            </a:r>
            <a:r>
              <a:rPr lang="en-US" sz="1100" b="1" dirty="0" err="1">
                <a:latin typeface="Calibri" panose="020F0502020204030204" pitchFamily="34" charset="0"/>
              </a:rPr>
              <a:t>forecrop</a:t>
            </a:r>
            <a:r>
              <a:rPr lang="en-US" sz="1100" b="1" dirty="0">
                <a:latin typeface="Calibri" panose="020F0502020204030204" pitchFamily="34" charset="0"/>
              </a:rPr>
              <a:t>- winter oilseed rape) - I decade of July </a:t>
            </a:r>
            <a:r>
              <a:rPr lang="en-US" sz="1100" b="1" dirty="0" smtClean="0">
                <a:latin typeface="Calibri" panose="020F0502020204030204" pitchFamily="34" charset="0"/>
              </a:rPr>
              <a:t> </a:t>
            </a:r>
            <a:r>
              <a:rPr lang="en-US" sz="1100" b="1" dirty="0">
                <a:latin typeface="Calibri" panose="020F0502020204030204" pitchFamily="34" charset="0"/>
              </a:rPr>
              <a:t>(mixture of two varieties in later time of sowing – I decade of October</a:t>
            </a:r>
            <a:r>
              <a:rPr lang="en-US" sz="1100" b="1" dirty="0"/>
              <a:t>) </a:t>
            </a:r>
            <a:endParaRPr lang="pl-PL" sz="1100" dirty="0"/>
          </a:p>
        </p:txBody>
      </p:sp>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890745"/>
            <a:ext cx="3940103" cy="262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az 5" descr="G:\IPM dla Kierzka\Photos IPM from PL (on station)\DSC0286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890745"/>
            <a:ext cx="3672408" cy="2664296"/>
          </a:xfrm>
          <a:prstGeom prst="rect">
            <a:avLst/>
          </a:prstGeom>
          <a:noFill/>
          <a:ln>
            <a:noFill/>
          </a:ln>
        </p:spPr>
      </p:pic>
      <p:pic>
        <p:nvPicPr>
          <p:cNvPr id="7" name="Obraz 6" descr="G:\IPM dla Kierzka\Photos IPM from PL (on station)\IMG_23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221088"/>
            <a:ext cx="3816464" cy="2383339"/>
          </a:xfrm>
          <a:prstGeom prst="rect">
            <a:avLst/>
          </a:prstGeom>
          <a:noFill/>
          <a:ln>
            <a:noFill/>
          </a:ln>
        </p:spPr>
      </p:pic>
      <p:sp>
        <p:nvSpPr>
          <p:cNvPr id="8" name="Tytuł 4"/>
          <p:cNvSpPr txBox="1">
            <a:spLocks/>
          </p:cNvSpPr>
          <p:nvPr/>
        </p:nvSpPr>
        <p:spPr bwMode="auto">
          <a:xfrm>
            <a:off x="886910" y="0"/>
            <a:ext cx="7772400" cy="7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mj-lt"/>
                <a:ea typeface="+mj-ea"/>
                <a:cs typeface="+mj-cs"/>
              </a:defRPr>
            </a:lvl1pPr>
            <a:lvl2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2pPr>
            <a:lvl3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3pPr>
            <a:lvl4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4pPr>
            <a:lvl5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5pPr>
            <a:lvl6pPr marL="4572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6pPr>
            <a:lvl7pPr marL="9144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7pPr>
            <a:lvl8pPr marL="13716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8pPr>
            <a:lvl9pPr marL="18288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9pPr>
          </a:lstStyle>
          <a:p>
            <a:r>
              <a:rPr lang="pl-PL" sz="2400" b="1" kern="0" dirty="0" err="1" smtClean="0">
                <a:solidFill>
                  <a:srgbClr val="0000CC"/>
                </a:solidFill>
                <a:latin typeface="Calibri" panose="020F0502020204030204" pitchFamily="34" charset="0"/>
              </a:rPr>
              <a:t>Crop</a:t>
            </a:r>
            <a:r>
              <a:rPr lang="pl-PL" sz="2400" b="1" kern="0" dirty="0" smtClean="0">
                <a:solidFill>
                  <a:srgbClr val="0000CC"/>
                </a:solidFill>
                <a:latin typeface="Calibri" panose="020F0502020204030204" pitchFamily="34" charset="0"/>
              </a:rPr>
              <a:t> </a:t>
            </a:r>
            <a:r>
              <a:rPr lang="pl-PL" sz="2400" b="1" kern="0" dirty="0" err="1" smtClean="0">
                <a:solidFill>
                  <a:srgbClr val="0000CC"/>
                </a:solidFill>
                <a:latin typeface="Calibri" panose="020F0502020204030204" pitchFamily="34" charset="0"/>
              </a:rPr>
              <a:t>diversification</a:t>
            </a:r>
            <a:r>
              <a:rPr lang="pl-PL" sz="2400" b="1" kern="0" dirty="0" smtClean="0">
                <a:solidFill>
                  <a:srgbClr val="0000CC"/>
                </a:solidFill>
                <a:latin typeface="Calibri" panose="020F0502020204030204" pitchFamily="34" charset="0"/>
              </a:rPr>
              <a:t> - </a:t>
            </a:r>
            <a:r>
              <a:rPr lang="pl-PL" sz="2400" b="1" kern="0" dirty="0" err="1" smtClean="0">
                <a:solidFill>
                  <a:schemeClr val="tx1"/>
                </a:solidFill>
                <a:latin typeface="Calibri" panose="020F0502020204030204" pitchFamily="34" charset="0"/>
              </a:rPr>
              <a:t>Effect</a:t>
            </a:r>
            <a:r>
              <a:rPr lang="pl-PL" sz="2400" b="1" kern="0" dirty="0" smtClean="0">
                <a:solidFill>
                  <a:schemeClr val="tx1"/>
                </a:solidFill>
                <a:latin typeface="Calibri" panose="020F0502020204030204" pitchFamily="34" charset="0"/>
              </a:rPr>
              <a:t> on </a:t>
            </a:r>
            <a:r>
              <a:rPr lang="pl-PL" sz="2400" b="1" kern="0" dirty="0" err="1" smtClean="0">
                <a:solidFill>
                  <a:schemeClr val="tx1"/>
                </a:solidFill>
                <a:latin typeface="Calibri" panose="020F0502020204030204" pitchFamily="34" charset="0"/>
              </a:rPr>
              <a:t>diseases</a:t>
            </a:r>
            <a:r>
              <a:rPr lang="pl-PL" sz="2400" b="1" kern="0" dirty="0" smtClean="0">
                <a:solidFill>
                  <a:schemeClr val="tx1"/>
                </a:solidFill>
                <a:latin typeface="Calibri" panose="020F0502020204030204" pitchFamily="34" charset="0"/>
              </a:rPr>
              <a:t> </a:t>
            </a:r>
            <a:endParaRPr lang="pl-PL" sz="2400" b="1" kern="0" dirty="0">
              <a:solidFill>
                <a:schemeClr val="tx1"/>
              </a:solidFill>
              <a:latin typeface="Calibri" panose="020F0502020204030204" pitchFamily="34" charset="0"/>
            </a:endParaRPr>
          </a:p>
        </p:txBody>
      </p:sp>
      <p:sp>
        <p:nvSpPr>
          <p:cNvPr id="9" name="Podtytuł 3"/>
          <p:cNvSpPr txBox="1">
            <a:spLocks/>
          </p:cNvSpPr>
          <p:nvPr/>
        </p:nvSpPr>
        <p:spPr bwMode="auto">
          <a:xfrm>
            <a:off x="688673" y="3718217"/>
            <a:ext cx="395533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0" indent="0" algn="ctr" defTabSz="449263" rtl="0" eaLnBrk="0" fontAlgn="base" hangingPunct="0">
              <a:lnSpc>
                <a:spcPct val="93000"/>
              </a:lnSpc>
              <a:spcBef>
                <a:spcPts val="800"/>
              </a:spcBef>
              <a:spcAft>
                <a:spcPct val="0"/>
              </a:spcAft>
              <a:buClr>
                <a:srgbClr val="000000"/>
              </a:buClr>
              <a:buSzPct val="100000"/>
              <a:buFont typeface="Arial" charset="0"/>
              <a:buNone/>
              <a:defRPr sz="3200">
                <a:solidFill>
                  <a:srgbClr val="000000"/>
                </a:solidFill>
                <a:latin typeface="+mn-lt"/>
                <a:ea typeface="+mn-ea"/>
                <a:cs typeface="+mn-cs"/>
              </a:defRPr>
            </a:lvl1pPr>
            <a:lvl2pPr marL="457200" indent="0" algn="ctr" defTabSz="449263" rtl="0" eaLnBrk="0" fontAlgn="base" hangingPunct="0">
              <a:lnSpc>
                <a:spcPct val="93000"/>
              </a:lnSpc>
              <a:spcBef>
                <a:spcPts val="700"/>
              </a:spcBef>
              <a:spcAft>
                <a:spcPct val="0"/>
              </a:spcAft>
              <a:buClr>
                <a:srgbClr val="000000"/>
              </a:buClr>
              <a:buSzPct val="100000"/>
              <a:buFont typeface="Arial" charset="0"/>
              <a:buNone/>
              <a:defRPr sz="2800">
                <a:solidFill>
                  <a:srgbClr val="000000"/>
                </a:solidFill>
                <a:latin typeface="+mn-lt"/>
              </a:defRPr>
            </a:lvl2pPr>
            <a:lvl3pPr marL="914400" indent="0" algn="ctr" defTabSz="449263" rtl="0" eaLnBrk="0" fontAlgn="base" hangingPunct="0">
              <a:lnSpc>
                <a:spcPct val="93000"/>
              </a:lnSpc>
              <a:spcBef>
                <a:spcPts val="600"/>
              </a:spcBef>
              <a:spcAft>
                <a:spcPct val="0"/>
              </a:spcAft>
              <a:buClr>
                <a:srgbClr val="000000"/>
              </a:buClr>
              <a:buSzPct val="100000"/>
              <a:buFont typeface="Arial" charset="0"/>
              <a:buNone/>
              <a:defRPr sz="2400">
                <a:solidFill>
                  <a:srgbClr val="000000"/>
                </a:solidFill>
                <a:latin typeface="+mn-lt"/>
              </a:defRPr>
            </a:lvl3pPr>
            <a:lvl4pPr marL="13716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defRPr>
            </a:lvl4pPr>
            <a:lvl5pPr marL="18288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defRPr>
            </a:lvl5pPr>
            <a:lvl6pPr marL="2286000" indent="0" algn="ctr" defTabSz="449263" rtl="0" fontAlgn="base">
              <a:lnSpc>
                <a:spcPct val="93000"/>
              </a:lnSpc>
              <a:spcBef>
                <a:spcPts val="500"/>
              </a:spcBef>
              <a:spcAft>
                <a:spcPct val="0"/>
              </a:spcAft>
              <a:buClr>
                <a:srgbClr val="000000"/>
              </a:buClr>
              <a:buSzPct val="100000"/>
              <a:buFont typeface="Arial" charset="0"/>
              <a:buNone/>
              <a:defRPr>
                <a:solidFill>
                  <a:srgbClr val="000000"/>
                </a:solidFill>
                <a:latin typeface="+mn-lt"/>
              </a:defRPr>
            </a:lvl6pPr>
            <a:lvl7pPr marL="2743200" indent="0" algn="ctr" defTabSz="449263" rtl="0" fontAlgn="base">
              <a:lnSpc>
                <a:spcPct val="93000"/>
              </a:lnSpc>
              <a:spcBef>
                <a:spcPts val="500"/>
              </a:spcBef>
              <a:spcAft>
                <a:spcPct val="0"/>
              </a:spcAft>
              <a:buClr>
                <a:srgbClr val="000000"/>
              </a:buClr>
              <a:buSzPct val="100000"/>
              <a:buFont typeface="Arial" charset="0"/>
              <a:buNone/>
              <a:defRPr>
                <a:solidFill>
                  <a:srgbClr val="000000"/>
                </a:solidFill>
                <a:latin typeface="+mn-lt"/>
              </a:defRPr>
            </a:lvl7pPr>
            <a:lvl8pPr marL="3200400" indent="0" algn="ctr" defTabSz="449263" rtl="0" fontAlgn="base">
              <a:lnSpc>
                <a:spcPct val="93000"/>
              </a:lnSpc>
              <a:spcBef>
                <a:spcPts val="500"/>
              </a:spcBef>
              <a:spcAft>
                <a:spcPct val="0"/>
              </a:spcAft>
              <a:buClr>
                <a:srgbClr val="000000"/>
              </a:buClr>
              <a:buSzPct val="100000"/>
              <a:buFont typeface="Arial" charset="0"/>
              <a:buNone/>
              <a:defRPr>
                <a:solidFill>
                  <a:srgbClr val="000000"/>
                </a:solidFill>
                <a:latin typeface="+mn-lt"/>
              </a:defRPr>
            </a:lvl8pPr>
            <a:lvl9pPr marL="3657600" indent="0" algn="ctr" defTabSz="449263" rtl="0" fontAlgn="base">
              <a:lnSpc>
                <a:spcPct val="93000"/>
              </a:lnSpc>
              <a:spcBef>
                <a:spcPts val="500"/>
              </a:spcBef>
              <a:spcAft>
                <a:spcPct val="0"/>
              </a:spcAft>
              <a:buClr>
                <a:srgbClr val="000000"/>
              </a:buClr>
              <a:buSzPct val="100000"/>
              <a:buFont typeface="Arial" charset="0"/>
              <a:buNone/>
              <a:defRPr>
                <a:solidFill>
                  <a:srgbClr val="000000"/>
                </a:solidFill>
                <a:latin typeface="+mn-lt"/>
              </a:defRPr>
            </a:lvl9pPr>
          </a:lstStyle>
          <a:p>
            <a:r>
              <a:rPr lang="en-US" sz="1100" b="1" kern="0" dirty="0" smtClean="0">
                <a:latin typeface="Calibri" panose="020F0502020204030204" pitchFamily="34" charset="0"/>
              </a:rPr>
              <a:t>Winter wheat in </a:t>
            </a:r>
            <a:r>
              <a:rPr lang="pl-PL" sz="1100" b="1" kern="0" dirty="0" err="1" smtClean="0">
                <a:latin typeface="Calibri" panose="020F0502020204030204" pitchFamily="34" charset="0"/>
              </a:rPr>
              <a:t>conventional</a:t>
            </a:r>
            <a:r>
              <a:rPr lang="pl-PL" sz="1100" b="1" kern="0" dirty="0" smtClean="0">
                <a:latin typeface="Calibri" panose="020F0502020204030204" pitchFamily="34" charset="0"/>
              </a:rPr>
              <a:t> system</a:t>
            </a:r>
            <a:r>
              <a:rPr lang="en-US" sz="1100" b="1" kern="0" dirty="0" smtClean="0">
                <a:latin typeface="Calibri" panose="020F0502020204030204" pitchFamily="34" charset="0"/>
              </a:rPr>
              <a:t> (</a:t>
            </a:r>
            <a:r>
              <a:rPr lang="pl-PL" sz="1100" b="1" kern="0" dirty="0" smtClean="0">
                <a:latin typeface="Calibri" panose="020F0502020204030204" pitchFamily="34" charset="0"/>
              </a:rPr>
              <a:t>C</a:t>
            </a:r>
            <a:r>
              <a:rPr lang="en-US" sz="1100" b="1" kern="0" dirty="0" smtClean="0">
                <a:latin typeface="Calibri" panose="020F0502020204030204" pitchFamily="34" charset="0"/>
              </a:rPr>
              <a:t>S) – crop rotation (</a:t>
            </a:r>
            <a:r>
              <a:rPr lang="en-US" sz="1100" b="1" kern="0" dirty="0" err="1" smtClean="0">
                <a:latin typeface="Calibri" panose="020F0502020204030204" pitchFamily="34" charset="0"/>
              </a:rPr>
              <a:t>forecrop</a:t>
            </a:r>
            <a:r>
              <a:rPr lang="en-US" sz="1100" b="1" kern="0" dirty="0" smtClean="0">
                <a:latin typeface="Calibri" panose="020F0502020204030204" pitchFamily="34" charset="0"/>
              </a:rPr>
              <a:t>- winter </a:t>
            </a:r>
            <a:r>
              <a:rPr lang="pl-PL" sz="1100" b="1" kern="0" dirty="0" err="1" smtClean="0">
                <a:latin typeface="Calibri" panose="020F0502020204030204" pitchFamily="34" charset="0"/>
              </a:rPr>
              <a:t>wheat</a:t>
            </a:r>
            <a:r>
              <a:rPr lang="en-US" sz="1100" b="1" kern="0" dirty="0" smtClean="0">
                <a:latin typeface="Calibri" panose="020F0502020204030204" pitchFamily="34" charset="0"/>
              </a:rPr>
              <a:t>) - I decade of July  </a:t>
            </a:r>
            <a:r>
              <a:rPr lang="pl-PL" sz="1100" b="1" kern="0" dirty="0" smtClean="0">
                <a:latin typeface="Calibri" panose="020F0502020204030204" pitchFamily="34" charset="0"/>
              </a:rPr>
              <a:t>one</a:t>
            </a:r>
            <a:r>
              <a:rPr lang="en-US" sz="1100" b="1" kern="0" dirty="0" smtClean="0">
                <a:latin typeface="Calibri" panose="020F0502020204030204" pitchFamily="34" charset="0"/>
              </a:rPr>
              <a:t> </a:t>
            </a:r>
            <a:r>
              <a:rPr lang="en-US" sz="1100" b="1" kern="0" dirty="0" err="1" smtClean="0">
                <a:latin typeface="Calibri" panose="020F0502020204030204" pitchFamily="34" charset="0"/>
              </a:rPr>
              <a:t>variet</a:t>
            </a:r>
            <a:r>
              <a:rPr lang="pl-PL" sz="1100" b="1" kern="0" dirty="0" smtClean="0">
                <a:latin typeface="Calibri" panose="020F0502020204030204" pitchFamily="34" charset="0"/>
              </a:rPr>
              <a:t>y</a:t>
            </a:r>
            <a:r>
              <a:rPr lang="en-US" sz="1100" b="1" kern="0" dirty="0" smtClean="0">
                <a:latin typeface="Calibri" panose="020F0502020204030204" pitchFamily="34" charset="0"/>
              </a:rPr>
              <a:t> in </a:t>
            </a:r>
            <a:r>
              <a:rPr lang="pl-PL" sz="1100" b="1" kern="0" dirty="0" err="1" smtClean="0">
                <a:latin typeface="Calibri" panose="020F0502020204030204" pitchFamily="34" charset="0"/>
              </a:rPr>
              <a:t>normal</a:t>
            </a:r>
            <a:r>
              <a:rPr lang="en-US" sz="1100" b="1" kern="0" dirty="0" smtClean="0">
                <a:latin typeface="Calibri" panose="020F0502020204030204" pitchFamily="34" charset="0"/>
              </a:rPr>
              <a:t> time of sowing – I</a:t>
            </a:r>
            <a:r>
              <a:rPr lang="pl-PL" sz="1100" b="1" kern="0" dirty="0" smtClean="0">
                <a:latin typeface="Calibri" panose="020F0502020204030204" pitchFamily="34" charset="0"/>
              </a:rPr>
              <a:t>II</a:t>
            </a:r>
            <a:r>
              <a:rPr lang="en-US" sz="1100" b="1" kern="0" dirty="0" smtClean="0">
                <a:latin typeface="Calibri" panose="020F0502020204030204" pitchFamily="34" charset="0"/>
              </a:rPr>
              <a:t> decade of </a:t>
            </a:r>
            <a:r>
              <a:rPr lang="pl-PL" sz="1100" b="1" kern="0" dirty="0" err="1" smtClean="0">
                <a:latin typeface="Calibri" panose="020F0502020204030204" pitchFamily="34" charset="0"/>
              </a:rPr>
              <a:t>September</a:t>
            </a:r>
            <a:r>
              <a:rPr lang="en-US" sz="1100" b="1" kern="0" dirty="0" smtClean="0">
                <a:latin typeface="Calibri" panose="020F0502020204030204" pitchFamily="34" charset="0"/>
              </a:rPr>
              <a:t>) </a:t>
            </a:r>
            <a:endParaRPr lang="pl-PL" sz="1100" kern="0" dirty="0">
              <a:latin typeface="Calibri" panose="020F0502020204030204" pitchFamily="34" charset="0"/>
            </a:endParaRPr>
          </a:p>
        </p:txBody>
      </p:sp>
      <p:sp>
        <p:nvSpPr>
          <p:cNvPr id="5" name="Prostokąt 4"/>
          <p:cNvSpPr/>
          <p:nvPr/>
        </p:nvSpPr>
        <p:spPr>
          <a:xfrm>
            <a:off x="776916" y="4510305"/>
            <a:ext cx="3723076" cy="1695336"/>
          </a:xfrm>
          <a:prstGeom prst="rect">
            <a:avLst/>
          </a:prstGeom>
        </p:spPr>
        <p:txBody>
          <a:bodyPr wrap="square">
            <a:spAutoFit/>
          </a:bodyPr>
          <a:lstStyle/>
          <a:p>
            <a:pPr algn="just"/>
            <a:r>
              <a:rPr lang="en-US" sz="1400" b="1" dirty="0">
                <a:solidFill>
                  <a:srgbClr val="0000CC"/>
                </a:solidFill>
              </a:rPr>
              <a:t>Crop rotation and mixed cropping strategies appear to be among the few viable economic alternatives to chemical control of above-ground and </a:t>
            </a:r>
            <a:r>
              <a:rPr lang="en-US" sz="1400" b="1" dirty="0" smtClean="0">
                <a:solidFill>
                  <a:srgbClr val="0000CC"/>
                </a:solidFill>
              </a:rPr>
              <a:t>below-ground</a:t>
            </a:r>
            <a:r>
              <a:rPr lang="pl-PL" sz="1400" b="1" dirty="0">
                <a:solidFill>
                  <a:srgbClr val="0000CC"/>
                </a:solidFill>
              </a:rPr>
              <a:t> </a:t>
            </a:r>
            <a:r>
              <a:rPr lang="en-US" sz="1400" b="1" dirty="0" smtClean="0">
                <a:solidFill>
                  <a:srgbClr val="0000CC"/>
                </a:solidFill>
              </a:rPr>
              <a:t>crop </a:t>
            </a:r>
            <a:r>
              <a:rPr lang="en-US" sz="1400" b="1" dirty="0">
                <a:solidFill>
                  <a:srgbClr val="0000CC"/>
                </a:solidFill>
              </a:rPr>
              <a:t>pathogens. Both mixed cropping and crop rotation practices influence many ecosystem processes and </a:t>
            </a:r>
            <a:r>
              <a:rPr lang="en-US" sz="1400" b="1" dirty="0" smtClean="0">
                <a:solidFill>
                  <a:srgbClr val="0000CC"/>
                </a:solidFill>
              </a:rPr>
              <a:t>services</a:t>
            </a:r>
            <a:r>
              <a:rPr lang="pl-PL" sz="1400" b="1" dirty="0" smtClean="0">
                <a:solidFill>
                  <a:srgbClr val="0000CC"/>
                </a:solidFill>
              </a:rPr>
              <a:t>.</a:t>
            </a:r>
            <a:endParaRPr lang="pl-PL" sz="1400" b="1" dirty="0">
              <a:solidFill>
                <a:srgbClr val="0000CC"/>
              </a:solidFill>
            </a:endParaRPr>
          </a:p>
        </p:txBody>
      </p:sp>
      <p:sp>
        <p:nvSpPr>
          <p:cNvPr id="11" name="pole tekstowe 10"/>
          <p:cNvSpPr txBox="1"/>
          <p:nvPr/>
        </p:nvSpPr>
        <p:spPr>
          <a:xfrm>
            <a:off x="747628" y="567521"/>
            <a:ext cx="3688303" cy="264047"/>
          </a:xfrm>
          <a:prstGeom prst="rect">
            <a:avLst/>
          </a:prstGeom>
          <a:noFill/>
        </p:spPr>
        <p:txBody>
          <a:bodyPr wrap="square" rtlCol="0">
            <a:spAutoFit/>
          </a:bodyPr>
          <a:lstStyle/>
          <a:p>
            <a:r>
              <a:rPr lang="pl-PL" sz="1200" b="1" dirty="0" smtClean="0">
                <a:solidFill>
                  <a:srgbClr val="000000"/>
                </a:solidFill>
                <a:latin typeface="Calibri" panose="020F0502020204030204" pitchFamily="34" charset="0"/>
              </a:rPr>
              <a:t>Winter </a:t>
            </a:r>
            <a:r>
              <a:rPr lang="pl-PL" sz="1200" b="1" dirty="0" err="1" smtClean="0">
                <a:solidFill>
                  <a:srgbClr val="000000"/>
                </a:solidFill>
                <a:latin typeface="Calibri" panose="020F0502020204030204" pitchFamily="34" charset="0"/>
              </a:rPr>
              <a:t>wheat</a:t>
            </a:r>
            <a:r>
              <a:rPr lang="pl-PL" sz="1200" b="1" dirty="0" smtClean="0">
                <a:solidFill>
                  <a:srgbClr val="000000"/>
                </a:solidFill>
                <a:latin typeface="Calibri" panose="020F0502020204030204" pitchFamily="34" charset="0"/>
              </a:rPr>
              <a:t> in </a:t>
            </a:r>
            <a:r>
              <a:rPr lang="pl-PL" sz="1200" b="1" dirty="0" err="1" smtClean="0">
                <a:solidFill>
                  <a:srgbClr val="000000"/>
                </a:solidFill>
                <a:latin typeface="Calibri" panose="020F0502020204030204" pitchFamily="34" charset="0"/>
              </a:rPr>
              <a:t>conventional</a:t>
            </a:r>
            <a:r>
              <a:rPr lang="pl-PL" sz="1200" b="1" dirty="0" smtClean="0">
                <a:solidFill>
                  <a:srgbClr val="000000"/>
                </a:solidFill>
                <a:latin typeface="Calibri" panose="020F0502020204030204" pitchFamily="34" charset="0"/>
              </a:rPr>
              <a:t> system (</a:t>
            </a:r>
            <a:r>
              <a:rPr lang="pl-PL" sz="1200" b="1" dirty="0" err="1" smtClean="0">
                <a:solidFill>
                  <a:srgbClr val="000000"/>
                </a:solidFill>
                <a:latin typeface="Calibri" panose="020F0502020204030204" pitchFamily="34" charset="0"/>
              </a:rPr>
              <a:t>monoculture</a:t>
            </a:r>
            <a:r>
              <a:rPr lang="pl-PL" sz="1200" b="1" dirty="0" smtClean="0">
                <a:solidFill>
                  <a:srgbClr val="000000"/>
                </a:solidFill>
                <a:latin typeface="Calibri" panose="020F0502020204030204" pitchFamily="34" charset="0"/>
              </a:rPr>
              <a:t>)</a:t>
            </a:r>
            <a:endParaRPr lang="pl-PL" sz="1200" b="1" dirty="0">
              <a:solidFill>
                <a:srgbClr val="000000"/>
              </a:solidFill>
              <a:latin typeface="Calibri" panose="020F0502020204030204" pitchFamily="34" charset="0"/>
            </a:endParaRPr>
          </a:p>
        </p:txBody>
      </p:sp>
      <p:sp>
        <p:nvSpPr>
          <p:cNvPr id="12" name="pole tekstowe 11"/>
          <p:cNvSpPr txBox="1"/>
          <p:nvPr/>
        </p:nvSpPr>
        <p:spPr>
          <a:xfrm>
            <a:off x="4895808" y="587296"/>
            <a:ext cx="3688303" cy="264047"/>
          </a:xfrm>
          <a:prstGeom prst="rect">
            <a:avLst/>
          </a:prstGeom>
          <a:noFill/>
        </p:spPr>
        <p:txBody>
          <a:bodyPr wrap="square" rtlCol="0">
            <a:spAutoFit/>
          </a:bodyPr>
          <a:lstStyle/>
          <a:p>
            <a:r>
              <a:rPr lang="pl-PL" sz="1200" b="1" dirty="0" smtClean="0">
                <a:solidFill>
                  <a:srgbClr val="000000"/>
                </a:solidFill>
                <a:latin typeface="Calibri" panose="020F0502020204030204" pitchFamily="34" charset="0"/>
              </a:rPr>
              <a:t>Winter </a:t>
            </a:r>
            <a:r>
              <a:rPr lang="pl-PL" sz="1200" b="1" dirty="0" err="1" smtClean="0">
                <a:solidFill>
                  <a:srgbClr val="000000"/>
                </a:solidFill>
                <a:latin typeface="Calibri" panose="020F0502020204030204" pitchFamily="34" charset="0"/>
              </a:rPr>
              <a:t>wheat</a:t>
            </a:r>
            <a:r>
              <a:rPr lang="pl-PL" sz="1200" b="1" dirty="0" smtClean="0">
                <a:solidFill>
                  <a:srgbClr val="000000"/>
                </a:solidFill>
                <a:latin typeface="Calibri" panose="020F0502020204030204" pitchFamily="34" charset="0"/>
              </a:rPr>
              <a:t> in </a:t>
            </a:r>
            <a:r>
              <a:rPr lang="pl-PL" sz="1200" b="1" dirty="0" err="1" smtClean="0">
                <a:solidFill>
                  <a:srgbClr val="000000"/>
                </a:solidFill>
                <a:latin typeface="Calibri" panose="020F0502020204030204" pitchFamily="34" charset="0"/>
              </a:rPr>
              <a:t>rotation</a:t>
            </a:r>
            <a:endParaRPr lang="pl-PL" sz="12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02663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pic>
        <p:nvPicPr>
          <p:cNvPr id="3" name="Obraz 2" descr="G:\IPM dla Kierzka\Photos IPM from PL (on station)\IMG_22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836713"/>
            <a:ext cx="4122224" cy="2160240"/>
          </a:xfrm>
          <a:prstGeom prst="rect">
            <a:avLst/>
          </a:prstGeom>
          <a:noFill/>
          <a:ln>
            <a:noFill/>
          </a:ln>
        </p:spPr>
      </p:pic>
      <p:sp>
        <p:nvSpPr>
          <p:cNvPr id="4" name="Prostokąt 3"/>
          <p:cNvSpPr/>
          <p:nvPr/>
        </p:nvSpPr>
        <p:spPr>
          <a:xfrm>
            <a:off x="4548471" y="3068960"/>
            <a:ext cx="4347112" cy="249748"/>
          </a:xfrm>
          <a:prstGeom prst="rect">
            <a:avLst/>
          </a:prstGeom>
        </p:spPr>
        <p:txBody>
          <a:bodyPr wrap="square">
            <a:spAutoFit/>
          </a:bodyPr>
          <a:lstStyle/>
          <a:p>
            <a:r>
              <a:rPr lang="en-US" sz="1100" b="1" dirty="0">
                <a:solidFill>
                  <a:schemeClr val="tx1"/>
                </a:solidFill>
                <a:latin typeface="Calibri" panose="020F0502020204030204" pitchFamily="34" charset="0"/>
              </a:rPr>
              <a:t>Spring barley in intermediate system (IS)- </a:t>
            </a:r>
            <a:r>
              <a:rPr lang="en-US" sz="1100" b="1" dirty="0" smtClean="0">
                <a:solidFill>
                  <a:schemeClr val="tx1"/>
                </a:solidFill>
                <a:latin typeface="Calibri" panose="020F0502020204030204" pitchFamily="34" charset="0"/>
              </a:rPr>
              <a:t> </a:t>
            </a:r>
            <a:r>
              <a:rPr lang="en-US" sz="1100" b="1" dirty="0">
                <a:solidFill>
                  <a:schemeClr val="tx1"/>
                </a:solidFill>
                <a:latin typeface="Calibri" panose="020F0502020204030204" pitchFamily="34" charset="0"/>
              </a:rPr>
              <a:t>I decade of </a:t>
            </a:r>
            <a:r>
              <a:rPr lang="en-US" sz="1100" b="1" dirty="0" smtClean="0">
                <a:solidFill>
                  <a:schemeClr val="tx1"/>
                </a:solidFill>
                <a:latin typeface="Calibri" panose="020F0502020204030204" pitchFamily="34" charset="0"/>
              </a:rPr>
              <a:t>July</a:t>
            </a:r>
            <a:endParaRPr lang="pl-PL" sz="1100" b="1" dirty="0">
              <a:solidFill>
                <a:schemeClr val="tx1"/>
              </a:solidFill>
              <a:latin typeface="Calibri" panose="020F0502020204030204" pitchFamily="34" charset="0"/>
            </a:endParaRPr>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4581340" y="3645024"/>
            <a:ext cx="4103544" cy="2160240"/>
          </a:xfrm>
          <a:prstGeom prst="rect">
            <a:avLst/>
          </a:prstGeom>
          <a:noFill/>
        </p:spPr>
      </p:pic>
      <p:sp>
        <p:nvSpPr>
          <p:cNvPr id="6" name="Prostokąt 5"/>
          <p:cNvSpPr/>
          <p:nvPr/>
        </p:nvSpPr>
        <p:spPr>
          <a:xfrm>
            <a:off x="4548471" y="6093296"/>
            <a:ext cx="4572000" cy="407163"/>
          </a:xfrm>
          <a:prstGeom prst="rect">
            <a:avLst/>
          </a:prstGeom>
        </p:spPr>
        <p:txBody>
          <a:bodyPr>
            <a:spAutoFit/>
          </a:bodyPr>
          <a:lstStyle/>
          <a:p>
            <a:r>
              <a:rPr lang="en-US" sz="1100" b="1" dirty="0">
                <a:solidFill>
                  <a:schemeClr val="tx1"/>
                </a:solidFill>
                <a:latin typeface="Calibri" panose="020F0502020204030204" pitchFamily="34" charset="0"/>
              </a:rPr>
              <a:t>Spring barley in advanced system (AS)- (white mustard in autumn as catch crop)- I decade of July </a:t>
            </a:r>
            <a:r>
              <a:rPr lang="en-US" sz="1100" b="1" dirty="0" smtClean="0">
                <a:solidFill>
                  <a:schemeClr val="tx1"/>
                </a:solidFill>
                <a:latin typeface="Calibri" panose="020F0502020204030204" pitchFamily="34" charset="0"/>
              </a:rPr>
              <a:t>(</a:t>
            </a:r>
            <a:r>
              <a:rPr lang="en-US" sz="1100" b="1" dirty="0">
                <a:solidFill>
                  <a:schemeClr val="tx1"/>
                </a:solidFill>
                <a:latin typeface="Calibri" panose="020F0502020204030204" pitchFamily="34" charset="0"/>
              </a:rPr>
              <a:t>weed control only by </a:t>
            </a:r>
            <a:r>
              <a:rPr lang="en-US" sz="1100" b="1" dirty="0" smtClean="0">
                <a:solidFill>
                  <a:schemeClr val="tx1"/>
                </a:solidFill>
                <a:latin typeface="Calibri" panose="020F0502020204030204" pitchFamily="34" charset="0"/>
              </a:rPr>
              <a:t>harrowing</a:t>
            </a:r>
            <a:r>
              <a:rPr lang="pl-PL" sz="1100" b="1" dirty="0" smtClean="0">
                <a:solidFill>
                  <a:schemeClr val="tx1"/>
                </a:solidFill>
                <a:latin typeface="Calibri" panose="020F0502020204030204" pitchFamily="34" charset="0"/>
              </a:rPr>
              <a:t>)</a:t>
            </a:r>
            <a:endParaRPr lang="pl-PL" sz="1100" b="1" dirty="0">
              <a:solidFill>
                <a:schemeClr val="tx1"/>
              </a:solidFill>
              <a:latin typeface="Calibri" panose="020F0502020204030204" pitchFamily="34" charset="0"/>
            </a:endParaRPr>
          </a:p>
        </p:txBody>
      </p:sp>
      <p:pic>
        <p:nvPicPr>
          <p:cNvPr id="7" name="Obraz 2" descr="DSC0820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139375"/>
            <a:ext cx="3289463" cy="203438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Obraz 3" descr="DSC0821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765" y="4734900"/>
            <a:ext cx="1399416" cy="93106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778481" y="5719671"/>
            <a:ext cx="3395699" cy="493084"/>
          </a:xfrm>
          <a:prstGeom prst="rect">
            <a:avLst/>
          </a:prstGeom>
          <a:noFill/>
        </p:spPr>
        <p:txBody>
          <a:bodyPr wrap="square" rtlCol="0">
            <a:spAutoFit/>
          </a:bodyPr>
          <a:lstStyle/>
          <a:p>
            <a:r>
              <a:rPr lang="pl-PL" sz="1400" b="1" dirty="0" smtClean="0">
                <a:solidFill>
                  <a:schemeClr val="tx1"/>
                </a:solidFill>
                <a:latin typeface="Calibri" panose="020F0502020204030204" pitchFamily="34" charset="0"/>
              </a:rPr>
              <a:t>WHITE MUSTARD as </a:t>
            </a:r>
            <a:r>
              <a:rPr lang="pl-PL" sz="1400" b="1" dirty="0" err="1" smtClean="0">
                <a:solidFill>
                  <a:schemeClr val="tx1"/>
                </a:solidFill>
                <a:latin typeface="Calibri" panose="020F0502020204030204" pitchFamily="34" charset="0"/>
              </a:rPr>
              <a:t>catch</a:t>
            </a:r>
            <a:r>
              <a:rPr lang="pl-PL" sz="1400" b="1" dirty="0" smtClean="0">
                <a:solidFill>
                  <a:schemeClr val="tx1"/>
                </a:solidFill>
                <a:latin typeface="Calibri" panose="020F0502020204030204" pitchFamily="34" charset="0"/>
              </a:rPr>
              <a:t> </a:t>
            </a:r>
            <a:r>
              <a:rPr lang="pl-PL" sz="1400" b="1" dirty="0" err="1" smtClean="0">
                <a:solidFill>
                  <a:schemeClr val="tx1"/>
                </a:solidFill>
                <a:latin typeface="Calibri" panose="020F0502020204030204" pitchFamily="34" charset="0"/>
              </a:rPr>
              <a:t>crop</a:t>
            </a:r>
            <a:r>
              <a:rPr lang="pl-PL" sz="1400" b="1" dirty="0" smtClean="0">
                <a:solidFill>
                  <a:schemeClr val="tx1"/>
                </a:solidFill>
                <a:latin typeface="Calibri" panose="020F0502020204030204" pitchFamily="34" charset="0"/>
              </a:rPr>
              <a:t> in AS system</a:t>
            </a:r>
            <a:endParaRPr lang="pl-PL" sz="1400" b="1" dirty="0">
              <a:solidFill>
                <a:schemeClr val="tx1"/>
              </a:solidFill>
              <a:latin typeface="Calibri" panose="020F0502020204030204" pitchFamily="34" charset="0"/>
            </a:endParaRPr>
          </a:p>
        </p:txBody>
      </p:sp>
      <p:sp>
        <p:nvSpPr>
          <p:cNvPr id="10" name="Tytuł 4"/>
          <p:cNvSpPr txBox="1">
            <a:spLocks/>
          </p:cNvSpPr>
          <p:nvPr/>
        </p:nvSpPr>
        <p:spPr>
          <a:xfrm>
            <a:off x="778481" y="196349"/>
            <a:ext cx="7772400" cy="576064"/>
          </a:xfrm>
          <a:prstGeom prst="rect">
            <a:avLst/>
          </a:prstGeom>
        </p:spPr>
        <p:txBody>
          <a:bodyPr/>
          <a:lstStyle>
            <a:lvl1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mj-lt"/>
                <a:ea typeface="+mj-ea"/>
                <a:cs typeface="+mj-cs"/>
              </a:defRPr>
            </a:lvl1pPr>
            <a:lvl2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2pPr>
            <a:lvl3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3pPr>
            <a:lvl4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4pPr>
            <a:lvl5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5pPr>
            <a:lvl6pPr marL="4572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6pPr>
            <a:lvl7pPr marL="9144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7pPr>
            <a:lvl8pPr marL="13716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8pPr>
            <a:lvl9pPr marL="18288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9pPr>
          </a:lstStyle>
          <a:p>
            <a:r>
              <a:rPr lang="pl-PL" sz="2000" b="1" kern="0" dirty="0" err="1" smtClean="0">
                <a:solidFill>
                  <a:srgbClr val="0000CC"/>
                </a:solidFill>
                <a:latin typeface="Calibri" panose="020F0502020204030204" pitchFamily="34" charset="0"/>
              </a:rPr>
              <a:t>Crop</a:t>
            </a:r>
            <a:r>
              <a:rPr lang="pl-PL" sz="2000" b="1" kern="0" dirty="0" smtClean="0">
                <a:solidFill>
                  <a:srgbClr val="0000CC"/>
                </a:solidFill>
                <a:latin typeface="Calibri" panose="020F0502020204030204" pitchFamily="34" charset="0"/>
              </a:rPr>
              <a:t> </a:t>
            </a:r>
            <a:r>
              <a:rPr lang="pl-PL" sz="2000" b="1" kern="0" dirty="0" err="1" smtClean="0">
                <a:solidFill>
                  <a:srgbClr val="0000CC"/>
                </a:solidFill>
                <a:latin typeface="Calibri" panose="020F0502020204030204" pitchFamily="34" charset="0"/>
              </a:rPr>
              <a:t>diversification</a:t>
            </a:r>
            <a:r>
              <a:rPr lang="pl-PL" sz="2000" b="1" kern="0" dirty="0" smtClean="0">
                <a:solidFill>
                  <a:srgbClr val="0000CC"/>
                </a:solidFill>
                <a:latin typeface="Calibri" panose="020F0502020204030204" pitchFamily="34" charset="0"/>
              </a:rPr>
              <a:t> (</a:t>
            </a:r>
            <a:r>
              <a:rPr lang="pl-PL" sz="2000" b="1" kern="0" dirty="0" err="1" smtClean="0">
                <a:solidFill>
                  <a:srgbClr val="0000CC"/>
                </a:solidFill>
                <a:latin typeface="Calibri" panose="020F0502020204030204" pitchFamily="34" charset="0"/>
              </a:rPr>
              <a:t>catch</a:t>
            </a:r>
            <a:r>
              <a:rPr lang="pl-PL" sz="2000" b="1" kern="0" dirty="0" smtClean="0">
                <a:solidFill>
                  <a:srgbClr val="0000CC"/>
                </a:solidFill>
                <a:latin typeface="Calibri" panose="020F0502020204030204" pitchFamily="34" charset="0"/>
              </a:rPr>
              <a:t> </a:t>
            </a:r>
            <a:r>
              <a:rPr lang="pl-PL" sz="2000" b="1" kern="0" dirty="0" err="1" smtClean="0">
                <a:solidFill>
                  <a:srgbClr val="0000CC"/>
                </a:solidFill>
                <a:latin typeface="Calibri" panose="020F0502020204030204" pitchFamily="34" charset="0"/>
              </a:rPr>
              <a:t>crop</a:t>
            </a:r>
            <a:r>
              <a:rPr lang="pl-PL" sz="2000" b="1" kern="0" dirty="0" smtClean="0">
                <a:solidFill>
                  <a:srgbClr val="0000CC"/>
                </a:solidFill>
                <a:latin typeface="Calibri" panose="020F0502020204030204" pitchFamily="34" charset="0"/>
              </a:rPr>
              <a:t>) - </a:t>
            </a:r>
            <a:r>
              <a:rPr lang="pl-PL" sz="2000" b="1" kern="0" dirty="0" err="1" smtClean="0">
                <a:solidFill>
                  <a:schemeClr val="tx1"/>
                </a:solidFill>
                <a:latin typeface="Calibri" panose="020F0502020204030204" pitchFamily="34" charset="0"/>
              </a:rPr>
              <a:t>Effect</a:t>
            </a:r>
            <a:r>
              <a:rPr lang="pl-PL" sz="2000" b="1" kern="0" dirty="0" smtClean="0">
                <a:solidFill>
                  <a:schemeClr val="tx1"/>
                </a:solidFill>
                <a:latin typeface="Calibri" panose="020F0502020204030204" pitchFamily="34" charset="0"/>
              </a:rPr>
              <a:t> on </a:t>
            </a:r>
            <a:r>
              <a:rPr lang="pl-PL" sz="2000" b="1" kern="0" dirty="0" err="1" smtClean="0">
                <a:solidFill>
                  <a:schemeClr val="tx1"/>
                </a:solidFill>
                <a:latin typeface="Calibri" panose="020F0502020204030204" pitchFamily="34" charset="0"/>
              </a:rPr>
              <a:t>pest</a:t>
            </a:r>
            <a:r>
              <a:rPr lang="pl-PL" sz="2000" b="1" kern="0" dirty="0" smtClean="0">
                <a:solidFill>
                  <a:schemeClr val="tx1"/>
                </a:solidFill>
                <a:latin typeface="Calibri" panose="020F0502020204030204" pitchFamily="34" charset="0"/>
              </a:rPr>
              <a:t> and </a:t>
            </a:r>
            <a:r>
              <a:rPr lang="pl-PL" sz="2000" b="1" kern="0" dirty="0" err="1" smtClean="0">
                <a:solidFill>
                  <a:schemeClr val="tx1"/>
                </a:solidFill>
                <a:latin typeface="Calibri" panose="020F0502020204030204" pitchFamily="34" charset="0"/>
              </a:rPr>
              <a:t>yield</a:t>
            </a:r>
            <a:endParaRPr lang="pl-PL" sz="2000" b="1" kern="0" dirty="0">
              <a:solidFill>
                <a:schemeClr val="tx1"/>
              </a:solidFill>
              <a:latin typeface="Calibri" panose="020F0502020204030204" pitchFamily="34" charset="0"/>
            </a:endParaRPr>
          </a:p>
        </p:txBody>
      </p:sp>
      <p:sp>
        <p:nvSpPr>
          <p:cNvPr id="11" name="Prostokąt 10"/>
          <p:cNvSpPr/>
          <p:nvPr/>
        </p:nvSpPr>
        <p:spPr>
          <a:xfrm>
            <a:off x="732225" y="1196752"/>
            <a:ext cx="3695759" cy="1094210"/>
          </a:xfrm>
          <a:prstGeom prst="rect">
            <a:avLst/>
          </a:prstGeom>
        </p:spPr>
        <p:txBody>
          <a:bodyPr wrap="square">
            <a:spAutoFit/>
          </a:bodyPr>
          <a:lstStyle/>
          <a:p>
            <a:pPr algn="just"/>
            <a:r>
              <a:rPr lang="en-US" sz="1400" b="1" dirty="0">
                <a:solidFill>
                  <a:srgbClr val="0000CC"/>
                </a:solidFill>
                <a:latin typeface="Calibri" panose="020F0502020204030204" pitchFamily="34" charset="0"/>
              </a:rPr>
              <a:t>The intercrop provides benefits, such as forage, food, or nitrogen fixation, and such systems can be economically superior to sole crop systems and can provide equivalent yields to conventional monoculture with </a:t>
            </a:r>
            <a:r>
              <a:rPr lang="en-US" sz="1400" b="1" dirty="0" smtClean="0">
                <a:solidFill>
                  <a:srgbClr val="0000CC"/>
                </a:solidFill>
                <a:latin typeface="Calibri" panose="020F0502020204030204" pitchFamily="34" charset="0"/>
              </a:rPr>
              <a:t>herbicide</a:t>
            </a:r>
            <a:r>
              <a:rPr lang="pl-PL" sz="1400" b="1" dirty="0" smtClean="0">
                <a:solidFill>
                  <a:srgbClr val="0000CC"/>
                </a:solidFill>
                <a:latin typeface="Calibri" panose="020F0502020204030204" pitchFamily="34" charset="0"/>
              </a:rPr>
              <a:t>.</a:t>
            </a:r>
            <a:endParaRPr lang="pl-PL" sz="1400" b="1" dirty="0">
              <a:solidFill>
                <a:srgbClr val="0000CC"/>
              </a:solidFill>
              <a:latin typeface="Calibri" panose="020F0502020204030204" pitchFamily="34" charset="0"/>
            </a:endParaRPr>
          </a:p>
        </p:txBody>
      </p:sp>
    </p:spTree>
    <p:extLst>
      <p:ext uri="{BB962C8B-B14F-4D97-AF65-F5344CB8AC3E}">
        <p14:creationId xmlns:p14="http://schemas.microsoft.com/office/powerpoint/2010/main" val="303032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idx="10"/>
          </p:nvPr>
        </p:nvSpPr>
        <p:spPr/>
        <p:txBody>
          <a:bodyPr/>
          <a:lstStyle/>
          <a:p>
            <a:pPr>
              <a:defRPr/>
            </a:pPr>
            <a:r>
              <a:rPr lang="en-GB" smtClean="0"/>
              <a:t>Speaker's name</a:t>
            </a:r>
          </a:p>
          <a:p>
            <a:pPr>
              <a:defRPr/>
            </a:pPr>
            <a:r>
              <a:rPr lang="en-GB" smtClean="0"/>
              <a:t>Meeting and date</a:t>
            </a:r>
            <a:endParaRPr lang="en-GB"/>
          </a:p>
        </p:txBody>
      </p:sp>
      <p:sp>
        <p:nvSpPr>
          <p:cNvPr id="3" name="Prostokąt 2"/>
          <p:cNvSpPr/>
          <p:nvPr/>
        </p:nvSpPr>
        <p:spPr>
          <a:xfrm>
            <a:off x="819802" y="2564904"/>
            <a:ext cx="7821192" cy="2668679"/>
          </a:xfrm>
          <a:prstGeom prst="rect">
            <a:avLst/>
          </a:prstGeom>
        </p:spPr>
        <p:txBody>
          <a:bodyPr wrap="square">
            <a:spAutoFit/>
          </a:bodyPr>
          <a:lstStyle/>
          <a:p>
            <a:pPr algn="just"/>
            <a:r>
              <a:rPr lang="en-US" b="1" i="1" dirty="0">
                <a:solidFill>
                  <a:srgbClr val="0000CC"/>
                </a:solidFill>
              </a:rPr>
              <a:t>Crop diversification have been able to outperform conventional agriculture systems. It is possible to design many diversified cropping systems that are equally productive and that maintain or enhance the provisioning of ecosystem services and thus </a:t>
            </a:r>
            <a:r>
              <a:rPr lang="en-US" b="1" i="1" dirty="0" err="1">
                <a:solidFill>
                  <a:srgbClr val="0000CC"/>
                </a:solidFill>
              </a:rPr>
              <a:t>agroecosystem</a:t>
            </a:r>
            <a:r>
              <a:rPr lang="en-US" b="1" i="1" dirty="0">
                <a:solidFill>
                  <a:srgbClr val="0000CC"/>
                </a:solidFill>
              </a:rPr>
              <a:t> resilience and sustainability. There are substantial evidence to support significant advantages of biologically diversified cropping systems for biodiversity conservation, control of pests, weeds and diseases, soil quality maintenance, resistance and resilience of farming systems to extreme weather events, and enhanced water-holding capacity in surface soils.</a:t>
            </a:r>
            <a:endParaRPr lang="pl-PL" b="1" i="1" dirty="0"/>
          </a:p>
        </p:txBody>
      </p:sp>
      <p:sp>
        <p:nvSpPr>
          <p:cNvPr id="4" name="Tytuł 4"/>
          <p:cNvSpPr txBox="1">
            <a:spLocks/>
          </p:cNvSpPr>
          <p:nvPr/>
        </p:nvSpPr>
        <p:spPr>
          <a:xfrm>
            <a:off x="868594" y="476673"/>
            <a:ext cx="7772400" cy="576064"/>
          </a:xfrm>
          <a:prstGeom prst="rect">
            <a:avLst/>
          </a:prstGeom>
        </p:spPr>
        <p:txBody>
          <a:bodyPr/>
          <a:lstStyle>
            <a:lvl1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mj-lt"/>
                <a:ea typeface="+mj-ea"/>
                <a:cs typeface="+mj-cs"/>
              </a:defRPr>
            </a:lvl1pPr>
            <a:lvl2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2pPr>
            <a:lvl3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3pPr>
            <a:lvl4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4pPr>
            <a:lvl5pPr algn="l" defTabSz="449263" rtl="0" eaLnBrk="0" fontAlgn="base" hangingPunct="0">
              <a:lnSpc>
                <a:spcPct val="93000"/>
              </a:lnSpc>
              <a:spcBef>
                <a:spcPct val="0"/>
              </a:spcBef>
              <a:spcAft>
                <a:spcPct val="0"/>
              </a:spcAft>
              <a:buClr>
                <a:srgbClr val="669900"/>
              </a:buClr>
              <a:buSzPct val="100000"/>
              <a:buFont typeface="Arial" charset="0"/>
              <a:defRPr sz="4400">
                <a:solidFill>
                  <a:srgbClr val="669900"/>
                </a:solidFill>
                <a:latin typeface="Arial" charset="0"/>
              </a:defRPr>
            </a:lvl5pPr>
            <a:lvl6pPr marL="4572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6pPr>
            <a:lvl7pPr marL="9144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7pPr>
            <a:lvl8pPr marL="13716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8pPr>
            <a:lvl9pPr marL="1828800" algn="l" defTabSz="449263" rtl="0" fontAlgn="base">
              <a:lnSpc>
                <a:spcPct val="93000"/>
              </a:lnSpc>
              <a:spcBef>
                <a:spcPct val="0"/>
              </a:spcBef>
              <a:spcAft>
                <a:spcPct val="0"/>
              </a:spcAft>
              <a:buClr>
                <a:srgbClr val="669900"/>
              </a:buClr>
              <a:buSzPct val="100000"/>
              <a:buFont typeface="Arial" charset="0"/>
              <a:defRPr sz="4400">
                <a:solidFill>
                  <a:srgbClr val="669900"/>
                </a:solidFill>
                <a:latin typeface="Arial" charset="0"/>
              </a:defRPr>
            </a:lvl9pPr>
          </a:lstStyle>
          <a:p>
            <a:r>
              <a:rPr lang="pl-PL" sz="2800" b="1" kern="0" dirty="0" err="1" smtClean="0">
                <a:solidFill>
                  <a:srgbClr val="0000CC"/>
                </a:solidFill>
                <a:latin typeface="Calibri" panose="020F0502020204030204" pitchFamily="34" charset="0"/>
              </a:rPr>
              <a:t>Crop</a:t>
            </a:r>
            <a:r>
              <a:rPr lang="pl-PL" sz="2800" b="1" kern="0" dirty="0" smtClean="0">
                <a:solidFill>
                  <a:srgbClr val="0000CC"/>
                </a:solidFill>
                <a:latin typeface="Calibri" panose="020F0502020204030204" pitchFamily="34" charset="0"/>
              </a:rPr>
              <a:t> </a:t>
            </a:r>
            <a:r>
              <a:rPr lang="pl-PL" sz="2800" b="1" kern="0" dirty="0" err="1" smtClean="0">
                <a:solidFill>
                  <a:srgbClr val="0000CC"/>
                </a:solidFill>
                <a:latin typeface="Calibri" panose="020F0502020204030204" pitchFamily="34" charset="0"/>
              </a:rPr>
              <a:t>diversification</a:t>
            </a:r>
            <a:r>
              <a:rPr lang="pl-PL" sz="2800" b="1" kern="0" dirty="0" smtClean="0">
                <a:solidFill>
                  <a:srgbClr val="0000CC"/>
                </a:solidFill>
                <a:latin typeface="Calibri" panose="020F0502020204030204" pitchFamily="34" charset="0"/>
              </a:rPr>
              <a:t> - </a:t>
            </a:r>
            <a:r>
              <a:rPr lang="pl-PL" sz="2800" b="1" kern="0" dirty="0" err="1" smtClean="0">
                <a:solidFill>
                  <a:schemeClr val="tx1"/>
                </a:solidFill>
                <a:latin typeface="Calibri" panose="020F0502020204030204" pitchFamily="34" charset="0"/>
              </a:rPr>
              <a:t>Effect</a:t>
            </a:r>
            <a:r>
              <a:rPr lang="pl-PL" sz="2800" b="1" kern="0" dirty="0" smtClean="0">
                <a:solidFill>
                  <a:schemeClr val="tx1"/>
                </a:solidFill>
                <a:latin typeface="Calibri" panose="020F0502020204030204" pitchFamily="34" charset="0"/>
              </a:rPr>
              <a:t> on </a:t>
            </a:r>
            <a:r>
              <a:rPr lang="pl-PL" sz="2800" b="1" kern="0" dirty="0" err="1" smtClean="0">
                <a:solidFill>
                  <a:schemeClr val="tx1"/>
                </a:solidFill>
                <a:latin typeface="Calibri" panose="020F0502020204030204" pitchFamily="34" charset="0"/>
              </a:rPr>
              <a:t>pest</a:t>
            </a:r>
            <a:r>
              <a:rPr lang="pl-PL" sz="2800" b="1" kern="0" dirty="0" smtClean="0">
                <a:solidFill>
                  <a:schemeClr val="tx1"/>
                </a:solidFill>
                <a:latin typeface="Calibri" panose="020F0502020204030204" pitchFamily="34" charset="0"/>
              </a:rPr>
              <a:t> and </a:t>
            </a:r>
            <a:r>
              <a:rPr lang="pl-PL" sz="2800" b="1" kern="0" dirty="0" err="1" smtClean="0">
                <a:solidFill>
                  <a:schemeClr val="tx1"/>
                </a:solidFill>
                <a:latin typeface="Calibri" panose="020F0502020204030204" pitchFamily="34" charset="0"/>
              </a:rPr>
              <a:t>yield</a:t>
            </a:r>
            <a:endParaRPr lang="pl-PL" sz="2800" b="1" kern="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973729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2332</TotalTime>
  <Words>1301</Words>
  <Application>Microsoft Office PowerPoint</Application>
  <PresentationFormat>Affichage à l'écran (4:3)</PresentationFormat>
  <Paragraphs>370</Paragraphs>
  <Slides>17</Slides>
  <Notes>5</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Modèle par défaut</vt:lpstr>
      <vt:lpstr>Présentation PowerPoint</vt:lpstr>
      <vt:lpstr>Crop diversification</vt:lpstr>
      <vt:lpstr>Zróżnicowanie upraw </vt:lpstr>
      <vt:lpstr>Présentation PowerPoint</vt:lpstr>
      <vt:lpstr>Présentation PowerPoint</vt:lpstr>
      <vt:lpstr>Crop diversification - Effect on diseases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anonim</dc:creator>
  <cp:lastModifiedBy>Philippe DELVAL</cp:lastModifiedBy>
  <cp:revision>257</cp:revision>
  <cp:lastPrinted>2014-02-28T09:55:34Z</cp:lastPrinted>
  <dcterms:modified xsi:type="dcterms:W3CDTF">2015-01-07T15:42:49Z</dcterms:modified>
</cp:coreProperties>
</file>